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64" r:id="rId3"/>
    <p:sldId id="276" r:id="rId4"/>
    <p:sldId id="282" r:id="rId5"/>
    <p:sldId id="278" r:id="rId6"/>
    <p:sldId id="285" r:id="rId7"/>
    <p:sldId id="286" r:id="rId8"/>
    <p:sldId id="287" r:id="rId9"/>
    <p:sldId id="284" r:id="rId10"/>
    <p:sldId id="279" r:id="rId11"/>
    <p:sldId id="288" r:id="rId12"/>
    <p:sldId id="275" r:id="rId13"/>
    <p:sldId id="273" r:id="rId14"/>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8" autoAdjust="0"/>
    <p:restoredTop sz="73077" autoAdjust="0"/>
  </p:normalViewPr>
  <p:slideViewPr>
    <p:cSldViewPr>
      <p:cViewPr>
        <p:scale>
          <a:sx n="75" d="100"/>
          <a:sy n="75" d="100"/>
        </p:scale>
        <p:origin x="-1008" y="-2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01" d="100"/>
          <a:sy n="101" d="100"/>
        </p:scale>
        <p:origin x="-3576" y="-9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3076363" cy="511731"/>
          </a:xfrm>
          <a:prstGeom prst="rect">
            <a:avLst/>
          </a:prstGeom>
        </p:spPr>
        <p:txBody>
          <a:bodyPr vert="horz" lIns="99048" tIns="49524" rIns="99048" bIns="49524" rtlCol="0"/>
          <a:lstStyle>
            <a:lvl1pPr algn="l" fontAlgn="auto">
              <a:spcBef>
                <a:spcPts val="0"/>
              </a:spcBef>
              <a:spcAft>
                <a:spcPts val="0"/>
              </a:spcAft>
              <a:defRPr sz="1300">
                <a:latin typeface="+mn-lt"/>
              </a:defRPr>
            </a:lvl1pPr>
          </a:lstStyle>
          <a:p>
            <a:pPr>
              <a:defRPr/>
            </a:pPr>
            <a:endParaRPr lang="fr-FR"/>
          </a:p>
        </p:txBody>
      </p:sp>
      <p:sp>
        <p:nvSpPr>
          <p:cNvPr id="3" name="Espace réservé de la date 2"/>
          <p:cNvSpPr>
            <a:spLocks noGrp="1"/>
          </p:cNvSpPr>
          <p:nvPr>
            <p:ph type="dt" sz="quarter" idx="1"/>
          </p:nvPr>
        </p:nvSpPr>
        <p:spPr>
          <a:xfrm>
            <a:off x="4021295" y="1"/>
            <a:ext cx="3076363" cy="511731"/>
          </a:xfrm>
          <a:prstGeom prst="rect">
            <a:avLst/>
          </a:prstGeom>
        </p:spPr>
        <p:txBody>
          <a:bodyPr vert="horz" lIns="99048" tIns="49524" rIns="99048" bIns="49524" rtlCol="0"/>
          <a:lstStyle>
            <a:lvl1pPr algn="r" fontAlgn="auto">
              <a:spcBef>
                <a:spcPts val="0"/>
              </a:spcBef>
              <a:spcAft>
                <a:spcPts val="0"/>
              </a:spcAft>
              <a:defRPr sz="1300">
                <a:latin typeface="+mn-lt"/>
              </a:defRPr>
            </a:lvl1pPr>
          </a:lstStyle>
          <a:p>
            <a:pPr>
              <a:defRPr/>
            </a:pPr>
            <a:fld id="{34092AD7-6BDC-4D23-81CA-394D53F83E2B}" type="datetimeFigureOut">
              <a:rPr lang="fr-FR"/>
              <a:pPr>
                <a:defRPr/>
              </a:pPr>
              <a:t>17/06/2014</a:t>
            </a:fld>
            <a:endParaRPr lang="fr-FR"/>
          </a:p>
        </p:txBody>
      </p:sp>
      <p:sp>
        <p:nvSpPr>
          <p:cNvPr id="4" name="Espace réservé du pied de page 3"/>
          <p:cNvSpPr>
            <a:spLocks noGrp="1"/>
          </p:cNvSpPr>
          <p:nvPr>
            <p:ph type="ftr" sz="quarter" idx="2"/>
          </p:nvPr>
        </p:nvSpPr>
        <p:spPr>
          <a:xfrm>
            <a:off x="1" y="9721107"/>
            <a:ext cx="3076363" cy="511731"/>
          </a:xfrm>
          <a:prstGeom prst="rect">
            <a:avLst/>
          </a:prstGeom>
        </p:spPr>
        <p:txBody>
          <a:bodyPr vert="horz" lIns="99048" tIns="49524" rIns="99048" bIns="49524" rtlCol="0" anchor="b"/>
          <a:lstStyle>
            <a:lvl1pPr algn="l" fontAlgn="auto">
              <a:spcBef>
                <a:spcPts val="0"/>
              </a:spcBef>
              <a:spcAft>
                <a:spcPts val="0"/>
              </a:spcAft>
              <a:defRPr sz="1300">
                <a:latin typeface="+mn-lt"/>
              </a:defRPr>
            </a:lvl1pPr>
          </a:lstStyle>
          <a:p>
            <a:pPr>
              <a:defRPr/>
            </a:pPr>
            <a:endParaRPr lang="fr-FR"/>
          </a:p>
        </p:txBody>
      </p:sp>
      <p:sp>
        <p:nvSpPr>
          <p:cNvPr id="5" name="Espace réservé du numéro de diapositive 4"/>
          <p:cNvSpPr>
            <a:spLocks noGrp="1"/>
          </p:cNvSpPr>
          <p:nvPr>
            <p:ph type="sldNum" sz="quarter" idx="3"/>
          </p:nvPr>
        </p:nvSpPr>
        <p:spPr>
          <a:xfrm>
            <a:off x="4021295" y="9721107"/>
            <a:ext cx="3076363" cy="511731"/>
          </a:xfrm>
          <a:prstGeom prst="rect">
            <a:avLst/>
          </a:prstGeom>
        </p:spPr>
        <p:txBody>
          <a:bodyPr vert="horz" lIns="99048" tIns="49524" rIns="99048" bIns="49524" rtlCol="0" anchor="b"/>
          <a:lstStyle>
            <a:lvl1pPr algn="r" fontAlgn="auto">
              <a:spcBef>
                <a:spcPts val="0"/>
              </a:spcBef>
              <a:spcAft>
                <a:spcPts val="0"/>
              </a:spcAft>
              <a:defRPr sz="1300">
                <a:latin typeface="+mn-lt"/>
              </a:defRPr>
            </a:lvl1pPr>
          </a:lstStyle>
          <a:p>
            <a:pPr>
              <a:defRPr/>
            </a:pPr>
            <a:fld id="{AA7A6C45-1B26-4876-8036-0DE9A9AD4605}" type="slidenum">
              <a:rPr lang="fr-FR"/>
              <a:pPr>
                <a:defRPr/>
              </a:pPr>
              <a:t>‹N°›</a:t>
            </a:fld>
            <a:endParaRPr lang="fr-FR"/>
          </a:p>
        </p:txBody>
      </p:sp>
    </p:spTree>
    <p:extLst>
      <p:ext uri="{BB962C8B-B14F-4D97-AF65-F5344CB8AC3E}">
        <p14:creationId xmlns:p14="http://schemas.microsoft.com/office/powerpoint/2010/main" val="26776720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3076363" cy="511731"/>
          </a:xfrm>
          <a:prstGeom prst="rect">
            <a:avLst/>
          </a:prstGeom>
        </p:spPr>
        <p:txBody>
          <a:bodyPr vert="horz" lIns="99048" tIns="49524" rIns="99048" bIns="49524" rtlCol="0"/>
          <a:lstStyle>
            <a:lvl1pPr algn="l" fontAlgn="auto">
              <a:spcBef>
                <a:spcPts val="0"/>
              </a:spcBef>
              <a:spcAft>
                <a:spcPts val="0"/>
              </a:spcAft>
              <a:defRPr sz="1300">
                <a:latin typeface="+mn-lt"/>
              </a:defRPr>
            </a:lvl1pPr>
          </a:lstStyle>
          <a:p>
            <a:pPr>
              <a:defRPr/>
            </a:pPr>
            <a:endParaRPr lang="fr-FR"/>
          </a:p>
        </p:txBody>
      </p:sp>
      <p:sp>
        <p:nvSpPr>
          <p:cNvPr id="3" name="Espace réservé de la date 2"/>
          <p:cNvSpPr>
            <a:spLocks noGrp="1"/>
          </p:cNvSpPr>
          <p:nvPr>
            <p:ph type="dt" idx="1"/>
          </p:nvPr>
        </p:nvSpPr>
        <p:spPr>
          <a:xfrm>
            <a:off x="4021295" y="1"/>
            <a:ext cx="3076363" cy="511731"/>
          </a:xfrm>
          <a:prstGeom prst="rect">
            <a:avLst/>
          </a:prstGeom>
        </p:spPr>
        <p:txBody>
          <a:bodyPr vert="horz" lIns="99048" tIns="49524" rIns="99048" bIns="49524" rtlCol="0"/>
          <a:lstStyle>
            <a:lvl1pPr algn="r" fontAlgn="auto">
              <a:spcBef>
                <a:spcPts val="0"/>
              </a:spcBef>
              <a:spcAft>
                <a:spcPts val="0"/>
              </a:spcAft>
              <a:defRPr sz="1300">
                <a:latin typeface="+mn-lt"/>
              </a:defRPr>
            </a:lvl1pPr>
          </a:lstStyle>
          <a:p>
            <a:pPr>
              <a:defRPr/>
            </a:pPr>
            <a:fld id="{6A248DCA-3EC0-4CC8-B3F0-D24A6C2AABA7}" type="datetimeFigureOut">
              <a:rPr lang="fr-FR"/>
              <a:pPr>
                <a:defRPr/>
              </a:pPr>
              <a:t>17/06/2014</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fr-FR" noProof="0"/>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1" y="9721107"/>
            <a:ext cx="3076363" cy="511731"/>
          </a:xfrm>
          <a:prstGeom prst="rect">
            <a:avLst/>
          </a:prstGeom>
        </p:spPr>
        <p:txBody>
          <a:bodyPr vert="horz" lIns="99048" tIns="49524" rIns="99048" bIns="49524" rtlCol="0" anchor="b"/>
          <a:lstStyle>
            <a:lvl1pPr algn="l" fontAlgn="auto">
              <a:spcBef>
                <a:spcPts val="0"/>
              </a:spcBef>
              <a:spcAft>
                <a:spcPts val="0"/>
              </a:spcAft>
              <a:defRPr sz="13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4021295" y="9721107"/>
            <a:ext cx="3076363" cy="511731"/>
          </a:xfrm>
          <a:prstGeom prst="rect">
            <a:avLst/>
          </a:prstGeom>
        </p:spPr>
        <p:txBody>
          <a:bodyPr vert="horz" lIns="99048" tIns="49524" rIns="99048" bIns="49524" rtlCol="0" anchor="b"/>
          <a:lstStyle>
            <a:lvl1pPr algn="r" fontAlgn="auto">
              <a:spcBef>
                <a:spcPts val="0"/>
              </a:spcBef>
              <a:spcAft>
                <a:spcPts val="0"/>
              </a:spcAft>
              <a:defRPr sz="1300">
                <a:latin typeface="+mn-lt"/>
              </a:defRPr>
            </a:lvl1pPr>
          </a:lstStyle>
          <a:p>
            <a:pPr>
              <a:defRPr/>
            </a:pPr>
            <a:fld id="{6D921CA9-5710-4059-89DE-74C0E40F3F5D}" type="slidenum">
              <a:rPr lang="fr-FR"/>
              <a:pPr>
                <a:defRPr/>
              </a:pPr>
              <a:t>‹N°›</a:t>
            </a:fld>
            <a:endParaRPr lang="fr-FR"/>
          </a:p>
        </p:txBody>
      </p:sp>
    </p:spTree>
    <p:extLst>
      <p:ext uri="{BB962C8B-B14F-4D97-AF65-F5344CB8AC3E}">
        <p14:creationId xmlns:p14="http://schemas.microsoft.com/office/powerpoint/2010/main" val="40001571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1</a:t>
            </a:fld>
            <a:endParaRPr lang="fr-FR"/>
          </a:p>
        </p:txBody>
      </p:sp>
    </p:spTree>
    <p:extLst>
      <p:ext uri="{BB962C8B-B14F-4D97-AF65-F5344CB8AC3E}">
        <p14:creationId xmlns:p14="http://schemas.microsoft.com/office/powerpoint/2010/main" val="1096728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50" b="1" dirty="0">
                <a:solidFill>
                  <a:schemeClr val="tx1">
                    <a:lumMod val="65000"/>
                    <a:lumOff val="35000"/>
                  </a:schemeClr>
                </a:solidFill>
              </a:rPr>
              <a:t>Document de cadrage de l’entrepôt</a:t>
            </a:r>
          </a:p>
          <a:p>
            <a:pPr defTabSz="990478">
              <a:defRPr/>
            </a:pPr>
            <a:r>
              <a:rPr lang="fr-FR" sz="1050" dirty="0">
                <a:solidFill>
                  <a:schemeClr val="tx1">
                    <a:lumMod val="65000"/>
                    <a:lumOff val="35000"/>
                  </a:schemeClr>
                </a:solidFill>
              </a:rPr>
              <a:t>Décrit l’organisation générale de l’entrepôt, c’est le document de conception général, on y trouve une description des tables de référence (dimensions) et des tables d’indicateurs (faits), les </a:t>
            </a:r>
            <a:r>
              <a:rPr lang="fr-FR" sz="1050" dirty="0" err="1">
                <a:solidFill>
                  <a:schemeClr val="tx1">
                    <a:lumMod val="65000"/>
                    <a:lumOff val="35000"/>
                  </a:schemeClr>
                </a:solidFill>
              </a:rPr>
              <a:t>régles</a:t>
            </a:r>
            <a:r>
              <a:rPr lang="fr-FR" sz="1050" dirty="0">
                <a:solidFill>
                  <a:schemeClr val="tx1">
                    <a:lumMod val="65000"/>
                    <a:lumOff val="35000"/>
                  </a:schemeClr>
                </a:solidFill>
              </a:rPr>
              <a:t> de gestion des données au sein du data </a:t>
            </a:r>
            <a:r>
              <a:rPr lang="fr-FR" sz="1050" dirty="0" err="1">
                <a:solidFill>
                  <a:schemeClr val="tx1">
                    <a:lumMod val="65000"/>
                    <a:lumOff val="35000"/>
                  </a:schemeClr>
                </a:solidFill>
              </a:rPr>
              <a:t>warehouse</a:t>
            </a:r>
            <a:r>
              <a:rPr lang="fr-FR" sz="1050" dirty="0">
                <a:solidFill>
                  <a:schemeClr val="tx1">
                    <a:lumMod val="65000"/>
                    <a:lumOff val="35000"/>
                  </a:schemeClr>
                </a:solidFill>
              </a:rPr>
              <a:t>, le modèle de données.</a:t>
            </a:r>
          </a:p>
          <a:p>
            <a:endParaRPr lang="fr-FR" sz="1050" b="1" dirty="0">
              <a:solidFill>
                <a:schemeClr val="tx1">
                  <a:lumMod val="65000"/>
                  <a:lumOff val="35000"/>
                </a:schemeClr>
              </a:solidFill>
            </a:endParaRPr>
          </a:p>
          <a:p>
            <a:r>
              <a:rPr lang="fr-FR" sz="1050" b="1" dirty="0">
                <a:solidFill>
                  <a:schemeClr val="tx1">
                    <a:lumMod val="65000"/>
                    <a:lumOff val="35000"/>
                  </a:schemeClr>
                </a:solidFill>
              </a:rPr>
              <a:t>Fiches d’indicateur</a:t>
            </a:r>
          </a:p>
          <a:p>
            <a:r>
              <a:rPr lang="fr-FR" sz="1050" dirty="0">
                <a:solidFill>
                  <a:schemeClr val="tx1">
                    <a:lumMod val="65000"/>
                    <a:lumOff val="35000"/>
                  </a:schemeClr>
                </a:solidFill>
              </a:rPr>
              <a:t>Document unitaire (1 besoin = 1 fiche) décrivant le besoin de l’utilisateur et la mise en œuvre de la réponse au besoin. Contient en particulier la description des règles métiers de transformation et d’intégration des données ainsi que les contrôles qualité attendus.</a:t>
            </a:r>
          </a:p>
          <a:p>
            <a:r>
              <a:rPr lang="fr-FR" sz="1050" dirty="0">
                <a:solidFill>
                  <a:schemeClr val="tx1">
                    <a:lumMod val="65000"/>
                    <a:lumOff val="35000"/>
                  </a:schemeClr>
                </a:solidFill>
              </a:rPr>
              <a:t>Il sert à la fois de document de validation lors du développement ET de document final une fois le service opérationnel</a:t>
            </a:r>
          </a:p>
          <a:p>
            <a:endParaRPr lang="fr-FR" sz="1050" b="1" dirty="0">
              <a:solidFill>
                <a:schemeClr val="tx1">
                  <a:lumMod val="65000"/>
                  <a:lumOff val="35000"/>
                </a:schemeClr>
              </a:solidFill>
            </a:endParaRPr>
          </a:p>
          <a:p>
            <a:r>
              <a:rPr lang="fr-FR" sz="1050" b="1" dirty="0">
                <a:solidFill>
                  <a:schemeClr val="tx1">
                    <a:lumMod val="65000"/>
                    <a:lumOff val="35000"/>
                  </a:schemeClr>
                </a:solidFill>
              </a:rPr>
              <a:t>Dictionnaire de données</a:t>
            </a:r>
          </a:p>
          <a:p>
            <a:r>
              <a:rPr lang="fr-FR" sz="1050" dirty="0">
                <a:solidFill>
                  <a:schemeClr val="tx1">
                    <a:lumMod val="65000"/>
                    <a:lumOff val="35000"/>
                  </a:schemeClr>
                </a:solidFill>
              </a:rPr>
              <a:t>Donne la signification de chaque champs des tableaux de données ou des tables constituant un </a:t>
            </a:r>
            <a:r>
              <a:rPr lang="fr-FR" sz="1050" dirty="0" err="1">
                <a:solidFill>
                  <a:schemeClr val="tx1">
                    <a:lumMod val="65000"/>
                    <a:lumOff val="35000"/>
                  </a:schemeClr>
                </a:solidFill>
              </a:rPr>
              <a:t>datamart</a:t>
            </a:r>
            <a:r>
              <a:rPr lang="fr-FR" sz="1050" dirty="0">
                <a:solidFill>
                  <a:schemeClr val="tx1">
                    <a:lumMod val="65000"/>
                    <a:lumOff val="35000"/>
                  </a:schemeClr>
                </a:solidFill>
              </a:rPr>
              <a:t>. </a:t>
            </a:r>
          </a:p>
          <a:p>
            <a:pPr marL="185715" indent="-185715">
              <a:buFont typeface="Symbol"/>
              <a:buChar char="Þ"/>
            </a:pPr>
            <a:r>
              <a:rPr lang="fr-FR" sz="1050" dirty="0">
                <a:solidFill>
                  <a:schemeClr val="tx1">
                    <a:lumMod val="65000"/>
                    <a:lumOff val="35000"/>
                  </a:schemeClr>
                </a:solidFill>
              </a:rPr>
              <a:t>Outil PG </a:t>
            </a:r>
            <a:r>
              <a:rPr lang="fr-FR" sz="1050" dirty="0" err="1">
                <a:solidFill>
                  <a:schemeClr val="tx1">
                    <a:lumMod val="65000"/>
                    <a:lumOff val="35000"/>
                  </a:schemeClr>
                </a:solidFill>
              </a:rPr>
              <a:t>DaDi</a:t>
            </a:r>
            <a:r>
              <a:rPr lang="fr-FR" sz="1050" dirty="0">
                <a:solidFill>
                  <a:schemeClr val="tx1">
                    <a:lumMod val="65000"/>
                    <a:lumOff val="35000"/>
                  </a:schemeClr>
                </a:solidFill>
              </a:rPr>
              <a:t>.</a:t>
            </a:r>
          </a:p>
          <a:p>
            <a:endParaRPr lang="fr-FR" sz="1050" b="1" dirty="0">
              <a:solidFill>
                <a:schemeClr val="tx1">
                  <a:lumMod val="65000"/>
                  <a:lumOff val="35000"/>
                </a:schemeClr>
              </a:solidFill>
            </a:endParaRPr>
          </a:p>
          <a:p>
            <a:r>
              <a:rPr lang="fr-FR" sz="1050" b="1" dirty="0">
                <a:solidFill>
                  <a:schemeClr val="tx1">
                    <a:lumMod val="65000"/>
                    <a:lumOff val="35000"/>
                  </a:schemeClr>
                </a:solidFill>
              </a:rPr>
              <a:t>Document de gestion de l’entrepôt </a:t>
            </a:r>
          </a:p>
          <a:p>
            <a:endParaRPr lang="fr-FR" sz="1050" b="1" dirty="0">
              <a:solidFill>
                <a:schemeClr val="tx1">
                  <a:lumMod val="65000"/>
                  <a:lumOff val="35000"/>
                </a:schemeClr>
              </a:solidFill>
            </a:endParaRPr>
          </a:p>
          <a:p>
            <a:endParaRPr lang="fr-FR" sz="1050" b="1" dirty="0">
              <a:solidFill>
                <a:schemeClr val="tx1">
                  <a:lumMod val="65000"/>
                  <a:lumOff val="35000"/>
                </a:schemeClr>
              </a:solidFill>
            </a:endParaRPr>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10</a:t>
            </a:fld>
            <a:endParaRPr lang="fr-FR"/>
          </a:p>
        </p:txBody>
      </p:sp>
    </p:spTree>
    <p:extLst>
      <p:ext uri="{BB962C8B-B14F-4D97-AF65-F5344CB8AC3E}">
        <p14:creationId xmlns:p14="http://schemas.microsoft.com/office/powerpoint/2010/main" val="2523680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11</a:t>
            </a:fld>
            <a:endParaRPr lang="fr-FR"/>
          </a:p>
        </p:txBody>
      </p:sp>
    </p:spTree>
    <p:extLst>
      <p:ext uri="{BB962C8B-B14F-4D97-AF65-F5344CB8AC3E}">
        <p14:creationId xmlns:p14="http://schemas.microsoft.com/office/powerpoint/2010/main" val="2246092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12</a:t>
            </a:fld>
            <a:endParaRPr lang="fr-FR"/>
          </a:p>
        </p:txBody>
      </p:sp>
    </p:spTree>
    <p:extLst>
      <p:ext uri="{BB962C8B-B14F-4D97-AF65-F5344CB8AC3E}">
        <p14:creationId xmlns:p14="http://schemas.microsoft.com/office/powerpoint/2010/main" val="11860940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13</a:t>
            </a:fld>
            <a:endParaRPr lang="fr-FR"/>
          </a:p>
        </p:txBody>
      </p:sp>
    </p:spTree>
    <p:extLst>
      <p:ext uri="{BB962C8B-B14F-4D97-AF65-F5344CB8AC3E}">
        <p14:creationId xmlns:p14="http://schemas.microsoft.com/office/powerpoint/2010/main" val="994866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Espace réservé de l'image des diapositives 1"/>
          <p:cNvSpPr>
            <a:spLocks noGrp="1" noRot="1" noChangeAspect="1"/>
          </p:cNvSpPr>
          <p:nvPr>
            <p:ph type="sldImg"/>
          </p:nvPr>
        </p:nvSpPr>
        <p:spPr bwMode="auto">
          <a:noFill/>
          <a:ln>
            <a:solidFill>
              <a:srgbClr val="000000"/>
            </a:solidFill>
            <a:miter lim="800000"/>
            <a:headEnd/>
            <a:tailEnd/>
          </a:ln>
        </p:spPr>
      </p:sp>
      <p:sp>
        <p:nvSpPr>
          <p:cNvPr id="11266"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defTabSz="990478" eaLnBrk="1" hangingPunct="1">
              <a:spcBef>
                <a:spcPct val="0"/>
              </a:spcBef>
              <a:defRPr/>
            </a:pPr>
            <a:r>
              <a:rPr lang="fr-FR" sz="1050" b="1" dirty="0">
                <a:solidFill>
                  <a:srgbClr val="7F7F7F"/>
                </a:solidFill>
                <a:cs typeface="Arial" charset="0"/>
              </a:rPr>
              <a:t>Amélioration partage des données </a:t>
            </a:r>
          </a:p>
          <a:p>
            <a:pPr marL="185715" indent="-185715" defTabSz="990478" eaLnBrk="1" hangingPunct="1">
              <a:spcBef>
                <a:spcPct val="0"/>
              </a:spcBef>
              <a:buFontTx/>
              <a:buChar char="-"/>
              <a:defRPr/>
            </a:pPr>
            <a:r>
              <a:rPr lang="fr-FR" sz="1050" dirty="0">
                <a:solidFill>
                  <a:srgbClr val="7F7F7F"/>
                </a:solidFill>
                <a:cs typeface="Arial" charset="0"/>
              </a:rPr>
              <a:t>Faciliter l’accès aux données des BDD pour les membres de l’unité : </a:t>
            </a:r>
            <a:r>
              <a:rPr lang="fr-FR" sz="1050" dirty="0" err="1">
                <a:solidFill>
                  <a:srgbClr val="7F7F7F"/>
                </a:solidFill>
                <a:cs typeface="Arial" charset="0"/>
              </a:rPr>
              <a:t>DoneSol</a:t>
            </a:r>
            <a:r>
              <a:rPr lang="fr-FR" sz="1050" dirty="0">
                <a:solidFill>
                  <a:srgbClr val="7F7F7F"/>
                </a:solidFill>
                <a:cs typeface="Arial" charset="0"/>
              </a:rPr>
              <a:t>, BDAT, BDETM, etc. </a:t>
            </a:r>
          </a:p>
          <a:p>
            <a:pPr marL="185715" indent="-185715" defTabSz="990478" eaLnBrk="1" hangingPunct="1">
              <a:spcBef>
                <a:spcPct val="0"/>
              </a:spcBef>
              <a:buFontTx/>
              <a:buChar char="-"/>
              <a:defRPr/>
            </a:pPr>
            <a:r>
              <a:rPr lang="fr-FR" sz="1050" dirty="0">
                <a:solidFill>
                  <a:srgbClr val="7F7F7F"/>
                </a:solidFill>
                <a:cs typeface="Arial" charset="0"/>
              </a:rPr>
              <a:t>Automatiser le traitement de certaines données : jointures spatiales, règles métier sur les données, etc.</a:t>
            </a:r>
          </a:p>
          <a:p>
            <a:pPr marL="185715" indent="-185715" defTabSz="990478" eaLnBrk="1" hangingPunct="1">
              <a:spcBef>
                <a:spcPct val="0"/>
              </a:spcBef>
              <a:buFontTx/>
              <a:buChar char="-"/>
              <a:defRPr/>
            </a:pPr>
            <a:r>
              <a:rPr lang="fr-FR" sz="1050" dirty="0">
                <a:solidFill>
                  <a:srgbClr val="7F7F7F"/>
                </a:solidFill>
                <a:cs typeface="Arial" charset="0"/>
              </a:rPr>
              <a:t>Pouvoir </a:t>
            </a:r>
            <a:r>
              <a:rPr lang="fr-FR" sz="1050" dirty="0" err="1">
                <a:solidFill>
                  <a:srgbClr val="7F7F7F"/>
                </a:solidFill>
                <a:cs typeface="Arial" charset="0"/>
              </a:rPr>
              <a:t>historiser</a:t>
            </a:r>
            <a:r>
              <a:rPr lang="fr-FR" sz="1050" dirty="0">
                <a:solidFill>
                  <a:srgbClr val="7F7F7F"/>
                </a:solidFill>
                <a:cs typeface="Arial" charset="0"/>
              </a:rPr>
              <a:t> les données (sauvegarde et </a:t>
            </a:r>
            <a:r>
              <a:rPr lang="fr-FR" sz="1050" dirty="0" err="1">
                <a:solidFill>
                  <a:srgbClr val="7F7F7F"/>
                </a:solidFill>
                <a:cs typeface="Arial" charset="0"/>
              </a:rPr>
              <a:t>versionnement</a:t>
            </a:r>
            <a:r>
              <a:rPr lang="fr-FR" sz="1050" dirty="0">
                <a:solidFill>
                  <a:srgbClr val="7F7F7F"/>
                </a:solidFill>
                <a:cs typeface="Arial" charset="0"/>
              </a:rPr>
              <a:t>)</a:t>
            </a:r>
          </a:p>
          <a:p>
            <a:pPr marL="185715" indent="-185715" defTabSz="990478" eaLnBrk="1" hangingPunct="1">
              <a:spcBef>
                <a:spcPct val="0"/>
              </a:spcBef>
              <a:buFontTx/>
              <a:buChar char="-"/>
              <a:defRPr/>
            </a:pPr>
            <a:endParaRPr lang="fr-FR" sz="1050" dirty="0">
              <a:solidFill>
                <a:srgbClr val="7F7F7F"/>
              </a:solidFill>
              <a:cs typeface="Arial" charset="0"/>
            </a:endParaRPr>
          </a:p>
          <a:p>
            <a:pPr defTabSz="990478" eaLnBrk="1" hangingPunct="1">
              <a:spcBef>
                <a:spcPct val="0"/>
              </a:spcBef>
              <a:defRPr/>
            </a:pPr>
            <a:r>
              <a:rPr lang="fr-FR" sz="1050" b="1" dirty="0">
                <a:solidFill>
                  <a:srgbClr val="7F7F7F"/>
                </a:solidFill>
                <a:cs typeface="Arial" charset="0"/>
              </a:rPr>
              <a:t>Assurer la qualité des données</a:t>
            </a:r>
          </a:p>
          <a:p>
            <a:pPr marL="185715" indent="-185715" defTabSz="990478" eaLnBrk="1" hangingPunct="1">
              <a:spcBef>
                <a:spcPct val="0"/>
              </a:spcBef>
              <a:buFontTx/>
              <a:buChar char="-"/>
              <a:defRPr/>
            </a:pPr>
            <a:r>
              <a:rPr lang="fr-FR" sz="1050" dirty="0">
                <a:solidFill>
                  <a:srgbClr val="7F7F7F"/>
                </a:solidFill>
                <a:cs typeface="Arial" charset="0"/>
              </a:rPr>
              <a:t>Avoir une bonne gestion des métadonnées (dictionnaire de données, commentaires tables, etc.)</a:t>
            </a:r>
          </a:p>
          <a:p>
            <a:pPr marL="185715" indent="-185715" defTabSz="990478" eaLnBrk="1" hangingPunct="1">
              <a:spcBef>
                <a:spcPct val="0"/>
              </a:spcBef>
              <a:buFontTx/>
              <a:buChar char="-"/>
              <a:defRPr/>
            </a:pPr>
            <a:r>
              <a:rPr lang="fr-FR" sz="1050" dirty="0">
                <a:solidFill>
                  <a:srgbClr val="7F7F7F"/>
                </a:solidFill>
                <a:cs typeface="Arial" charset="0"/>
              </a:rPr>
              <a:t>Bien documenter l’entrepôt et ses services afin d’assurer sa pérennité et une utilisation optimale.</a:t>
            </a:r>
          </a:p>
          <a:p>
            <a:pPr marL="185715" indent="-185715" defTabSz="990478" eaLnBrk="1" hangingPunct="1">
              <a:spcBef>
                <a:spcPct val="0"/>
              </a:spcBef>
              <a:buFontTx/>
              <a:buChar char="-"/>
              <a:defRPr/>
            </a:pPr>
            <a:r>
              <a:rPr lang="fr-FR" sz="1050" dirty="0">
                <a:solidFill>
                  <a:srgbClr val="7F7F7F"/>
                </a:solidFill>
                <a:cs typeface="Arial" charset="0"/>
              </a:rPr>
              <a:t>Assurer la cohérence entre les données brutes et les données élaborées grâce à l’automatisation des flux de données  (taches ETL) et des calculs</a:t>
            </a:r>
          </a:p>
          <a:p>
            <a:pPr eaLnBrk="1" hangingPunct="1">
              <a:spcBef>
                <a:spcPct val="0"/>
              </a:spcBef>
            </a:pPr>
            <a:endParaRPr lang="fr-FR" sz="1050" b="1" dirty="0"/>
          </a:p>
          <a:p>
            <a:pPr eaLnBrk="1" hangingPunct="1">
              <a:spcBef>
                <a:spcPct val="0"/>
              </a:spcBef>
            </a:pPr>
            <a:r>
              <a:rPr lang="fr-FR" sz="1050" b="1" dirty="0"/>
              <a:t>Améliorer la visibilité des données du GIS Sol</a:t>
            </a:r>
          </a:p>
          <a:p>
            <a:pPr marL="185715" indent="-185715" eaLnBrk="1" hangingPunct="1">
              <a:spcBef>
                <a:spcPct val="0"/>
              </a:spcBef>
              <a:buFontTx/>
              <a:buChar char="-"/>
            </a:pPr>
            <a:r>
              <a:rPr lang="fr-FR" sz="1050" dirty="0"/>
              <a:t>L’entrepôt de données devient le support de la publication des services web de l’unité (WMS, WFS, etc.).</a:t>
            </a:r>
          </a:p>
          <a:p>
            <a:pPr marL="185715" indent="-185715" eaLnBrk="1" hangingPunct="1">
              <a:spcBef>
                <a:spcPct val="0"/>
              </a:spcBef>
              <a:buFontTx/>
              <a:buChar char="-"/>
            </a:pPr>
            <a:endParaRPr lang="fr-FR" sz="1050" b="1" dirty="0"/>
          </a:p>
        </p:txBody>
      </p:sp>
      <p:sp>
        <p:nvSpPr>
          <p:cNvPr id="11267"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FB5BC1A-D7C8-4091-939F-5A3FBD377266}" type="slidenum">
              <a:rPr lang="fr-FR"/>
              <a:pPr fontAlgn="base">
                <a:spcBef>
                  <a:spcPct val="0"/>
                </a:spcBef>
                <a:spcAft>
                  <a:spcPct val="0"/>
                </a:spcAft>
                <a:defRPr/>
              </a:pPr>
              <a:t>2</a:t>
            </a:fld>
            <a:endParaRPr lang="fr-FR"/>
          </a:p>
        </p:txBody>
      </p:sp>
    </p:spTree>
    <p:extLst>
      <p:ext uri="{BB962C8B-B14F-4D97-AF65-F5344CB8AC3E}">
        <p14:creationId xmlns:p14="http://schemas.microsoft.com/office/powerpoint/2010/main" val="1057511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50" b="1" dirty="0" smtClean="0"/>
              <a:t>Durant la formation</a:t>
            </a:r>
          </a:p>
          <a:p>
            <a:pPr marL="185715" indent="-185715">
              <a:buFontTx/>
              <a:buChar char="-"/>
            </a:pPr>
            <a:r>
              <a:rPr lang="fr-FR" sz="1050" dirty="0" smtClean="0"/>
              <a:t>Audit et conseils sur l’architecture</a:t>
            </a:r>
            <a:r>
              <a:rPr lang="fr-FR" sz="1050" baseline="0" dirty="0" smtClean="0"/>
              <a:t> déjà en place : présentation des modèles de données, de nos choix logiciels, comment s’articulent les taches ETL (extraction, transformation et chargement des données dans l’entrepôt).</a:t>
            </a:r>
          </a:p>
          <a:p>
            <a:pPr marL="185715" indent="-185715">
              <a:buFontTx/>
              <a:buChar char="-"/>
            </a:pPr>
            <a:r>
              <a:rPr lang="fr-FR" sz="1050" baseline="0" dirty="0" smtClean="0"/>
              <a:t>Une fois que le formateur a pris connaissance des travaux déjà effectués il nous a présenter une autre méthode de modélisation que celle utilisée jusque là : la méthode </a:t>
            </a:r>
            <a:r>
              <a:rPr lang="fr-FR" sz="1050" baseline="0" dirty="0" err="1" smtClean="0"/>
              <a:t>Inmon</a:t>
            </a:r>
            <a:r>
              <a:rPr lang="fr-FR" sz="1050" baseline="0" dirty="0" smtClean="0"/>
              <a:t> (du nom de son auteur). Auparavant nous utilisions la méthode Kimball (sur la base d’un ouvrage de cet auteur disponible dans l’unité).</a:t>
            </a:r>
          </a:p>
          <a:p>
            <a:pPr marL="185715" indent="-185715">
              <a:buFontTx/>
              <a:buChar char="-"/>
            </a:pPr>
            <a:r>
              <a:rPr lang="fr-FR" sz="1050" baseline="0" dirty="0" smtClean="0"/>
              <a:t>Dernier jour : présentation des différents outils de restitution de Business Intelligence disponibles sur le marché. </a:t>
            </a:r>
          </a:p>
          <a:p>
            <a:pPr marL="185715" indent="-185715">
              <a:buFont typeface="Symbol" panose="05050102010706020507" pitchFamily="18" charset="2"/>
              <a:buChar char="Þ"/>
            </a:pPr>
            <a:r>
              <a:rPr lang="fr-FR" sz="1050" baseline="0" dirty="0" smtClean="0"/>
              <a:t>Outil de restitution BI : permet la restitution à l’utilisateur des données présentes dans l’entrepôt. Restitution sous différentes forme et par différents outils :</a:t>
            </a:r>
          </a:p>
          <a:p>
            <a:r>
              <a:rPr lang="fr-FR" sz="1050" baseline="0" dirty="0" smtClean="0"/>
              <a:t>	- outils de </a:t>
            </a:r>
            <a:r>
              <a:rPr lang="fr-FR" sz="1050" baseline="0" dirty="0" err="1" smtClean="0"/>
              <a:t>reporting</a:t>
            </a:r>
            <a:r>
              <a:rPr lang="fr-FR" sz="1050" baseline="0" dirty="0" smtClean="0"/>
              <a:t> (rapports) et requêtes</a:t>
            </a:r>
          </a:p>
          <a:p>
            <a:r>
              <a:rPr lang="fr-FR" sz="1050" baseline="0" dirty="0" smtClean="0"/>
              <a:t>	- outils d’analyse des données</a:t>
            </a:r>
          </a:p>
          <a:p>
            <a:r>
              <a:rPr lang="fr-FR" sz="1050" baseline="0" dirty="0" smtClean="0"/>
              <a:t>	- outils de data </a:t>
            </a:r>
            <a:r>
              <a:rPr lang="fr-FR" sz="1050" baseline="0" dirty="0" err="1" smtClean="0"/>
              <a:t>mining</a:t>
            </a:r>
            <a:endParaRPr lang="fr-FR" sz="1050" dirty="0" smtClean="0"/>
          </a:p>
          <a:p>
            <a:endParaRPr lang="fr-FR" sz="1050" dirty="0" smtClean="0"/>
          </a:p>
          <a:p>
            <a:r>
              <a:rPr lang="fr-FR" sz="1050" b="1" dirty="0" smtClean="0"/>
              <a:t>Suite à la formation</a:t>
            </a:r>
          </a:p>
          <a:p>
            <a:pPr marL="185715" indent="-185715">
              <a:buFontTx/>
              <a:buChar char="-"/>
            </a:pPr>
            <a:r>
              <a:rPr lang="fr-FR" sz="1050" b="0" dirty="0" smtClean="0"/>
              <a:t>Modification</a:t>
            </a:r>
            <a:r>
              <a:rPr lang="fr-FR" sz="1050" b="0" baseline="0" dirty="0" smtClean="0"/>
              <a:t> de l’architecture fonctionnelle de l’entrepôt : on est passé d’une modélisation de type Kimball à une modélisation de type </a:t>
            </a:r>
            <a:r>
              <a:rPr lang="fr-FR" sz="1050" b="0" baseline="0" dirty="0" err="1" smtClean="0"/>
              <a:t>Inmon</a:t>
            </a:r>
            <a:r>
              <a:rPr lang="fr-FR" sz="1050" b="0" baseline="0" dirty="0" smtClean="0"/>
              <a:t> (comparaison des deux types de modélisation dans les diapos suivantes).</a:t>
            </a:r>
          </a:p>
          <a:p>
            <a:pPr marL="185715" indent="-185715">
              <a:buFontTx/>
              <a:buChar char="-"/>
            </a:pPr>
            <a:r>
              <a:rPr lang="fr-FR" sz="1050" b="0" baseline="0" dirty="0" smtClean="0"/>
              <a:t>Amélioration de la documentation à produire avec l’entrepôt : on a ajouté plusieurs documents à produire avec l’entrepôt (pour les utilisateurs mais aussi pour les gestionnaires de l’entrepôt)</a:t>
            </a:r>
          </a:p>
          <a:p>
            <a:pPr marL="185715" indent="-185715">
              <a:buFontTx/>
              <a:buChar char="-"/>
            </a:pPr>
            <a:r>
              <a:rPr lang="fr-FR" sz="1050" b="0" baseline="0" dirty="0" smtClean="0"/>
              <a:t>Nécessité de définition d’une nouvelle gouvernance de projet : </a:t>
            </a:r>
            <a:endParaRPr lang="fr-FR" sz="1050" b="1" dirty="0" smtClean="0"/>
          </a:p>
          <a:p>
            <a:r>
              <a:rPr lang="fr-FR" sz="1050" dirty="0" smtClean="0"/>
              <a:t>Gouvernance</a:t>
            </a:r>
            <a:r>
              <a:rPr lang="fr-FR" sz="1050" baseline="0" dirty="0" smtClean="0"/>
              <a:t> : </a:t>
            </a:r>
          </a:p>
          <a:p>
            <a:pPr marL="185715" indent="-185715">
              <a:buFontTx/>
              <a:buChar char="-"/>
            </a:pPr>
            <a:r>
              <a:rPr lang="fr-FR" sz="1050" baseline="0" dirty="0" smtClean="0"/>
              <a:t>Stratégique : avis sur la pertinence et la stratégie de la demande d’information</a:t>
            </a:r>
          </a:p>
          <a:p>
            <a:pPr marL="185715" indent="-185715">
              <a:buFontTx/>
              <a:buChar char="-"/>
            </a:pPr>
            <a:r>
              <a:rPr lang="fr-FR" sz="1050" baseline="0" dirty="0" smtClean="0"/>
              <a:t>Technique : maitrise du projet, documentation, maintenance, industrialisation</a:t>
            </a:r>
          </a:p>
          <a:p>
            <a:pPr marL="185715" indent="-185715">
              <a:buFontTx/>
              <a:buChar char="-"/>
            </a:pPr>
            <a:r>
              <a:rPr lang="fr-FR" sz="1050" baseline="0" dirty="0" smtClean="0"/>
              <a:t>Fonctionnelle / métier : bien cerner le périmètre du projet (spécialistes métier)</a:t>
            </a:r>
          </a:p>
          <a:p>
            <a:pPr marL="185715" indent="-185715">
              <a:buFontTx/>
              <a:buChar char="-"/>
            </a:pPr>
            <a:endParaRPr lang="fr-FR" sz="1050" baseline="0" dirty="0"/>
          </a:p>
          <a:p>
            <a:r>
              <a:rPr lang="fr-FR" sz="1050" baseline="0" dirty="0" smtClean="0"/>
              <a:t>=&gt; Point a aborder durant la prochaine réunion de </a:t>
            </a:r>
            <a:r>
              <a:rPr lang="fr-FR" sz="1050" baseline="0" dirty="0" err="1" smtClean="0"/>
              <a:t>Copil</a:t>
            </a:r>
            <a:r>
              <a:rPr lang="fr-FR" sz="1050" baseline="0" dirty="0" smtClean="0"/>
              <a:t> du projet.</a:t>
            </a:r>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3</a:t>
            </a:fld>
            <a:endParaRPr lang="fr-FR"/>
          </a:p>
        </p:txBody>
      </p:sp>
    </p:spTree>
    <p:extLst>
      <p:ext uri="{BB962C8B-B14F-4D97-AF65-F5344CB8AC3E}">
        <p14:creationId xmlns:p14="http://schemas.microsoft.com/office/powerpoint/2010/main" val="3648258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50" dirty="0" smtClean="0"/>
              <a:t>Kimball</a:t>
            </a:r>
            <a:r>
              <a:rPr lang="fr-FR" sz="1050" baseline="0" dirty="0" smtClean="0"/>
              <a:t> : le data </a:t>
            </a:r>
            <a:r>
              <a:rPr lang="fr-FR" sz="1050" baseline="0" dirty="0" err="1" smtClean="0"/>
              <a:t>warehouse</a:t>
            </a:r>
            <a:r>
              <a:rPr lang="fr-FR" sz="1050" baseline="0" dirty="0" smtClean="0"/>
              <a:t> est un conglomérat des différents data </a:t>
            </a:r>
            <a:r>
              <a:rPr lang="fr-FR" sz="1050" baseline="0" dirty="0" err="1" smtClean="0"/>
              <a:t>marts</a:t>
            </a:r>
            <a:r>
              <a:rPr lang="fr-FR" sz="1050" baseline="0" dirty="0" smtClean="0"/>
              <a:t> de l’entreprise, l’information est toujours stockée en format dimensionnel</a:t>
            </a:r>
          </a:p>
          <a:p>
            <a:endParaRPr lang="fr-FR" sz="1050" dirty="0">
              <a:solidFill>
                <a:srgbClr val="7F7F7F"/>
              </a:solidFill>
              <a:cs typeface="Arial" charset="0"/>
            </a:endParaRPr>
          </a:p>
          <a:p>
            <a:r>
              <a:rPr lang="fr-FR" sz="1050" b="1" dirty="0" smtClean="0"/>
              <a:t>SI opérationnels : </a:t>
            </a:r>
            <a:r>
              <a:rPr lang="fr-FR" sz="1050" dirty="0" smtClean="0"/>
              <a:t>plusieurs</a:t>
            </a:r>
            <a:r>
              <a:rPr lang="fr-FR" sz="1050" baseline="0" dirty="0" smtClean="0"/>
              <a:t> sources de données hétérogènes (BDD relationnelles, fichiers plats CSV, SHP</a:t>
            </a:r>
            <a:r>
              <a:rPr lang="fr-FR" sz="1050" baseline="0" dirty="0" smtClean="0"/>
              <a:t>…)</a:t>
            </a:r>
            <a:endParaRPr lang="fr-FR" sz="1050" baseline="0" dirty="0" smtClean="0"/>
          </a:p>
          <a:p>
            <a:r>
              <a:rPr lang="fr-FR" sz="1050" b="1" baseline="0" dirty="0" smtClean="0"/>
              <a:t>Data </a:t>
            </a:r>
            <a:r>
              <a:rPr lang="fr-FR" sz="1050" b="1" baseline="0" dirty="0" err="1" smtClean="0"/>
              <a:t>Staging</a:t>
            </a:r>
            <a:r>
              <a:rPr lang="fr-FR" sz="1050" b="1" baseline="0" dirty="0" smtClean="0"/>
              <a:t> : </a:t>
            </a:r>
            <a:r>
              <a:rPr lang="fr-FR" sz="1050" baseline="0" dirty="0" smtClean="0"/>
              <a:t>données centralisées mais pas encore de structure </a:t>
            </a:r>
            <a:r>
              <a:rPr lang="fr-FR" sz="1050" baseline="0" dirty="0" smtClean="0"/>
              <a:t>commune</a:t>
            </a:r>
            <a:endParaRPr lang="fr-FR" sz="1050" dirty="0">
              <a:solidFill>
                <a:srgbClr val="7F7F7F"/>
              </a:solidFill>
              <a:cs typeface="Arial" charset="0"/>
            </a:endParaRPr>
          </a:p>
          <a:p>
            <a:r>
              <a:rPr lang="fr-FR" sz="1050" b="1" dirty="0">
                <a:solidFill>
                  <a:srgbClr val="7F7F7F"/>
                </a:solidFill>
                <a:cs typeface="Arial" charset="0"/>
              </a:rPr>
              <a:t>Data </a:t>
            </a:r>
            <a:r>
              <a:rPr lang="fr-FR" sz="1050" b="1" dirty="0" err="1">
                <a:solidFill>
                  <a:srgbClr val="7F7F7F"/>
                </a:solidFill>
                <a:cs typeface="Arial" charset="0"/>
              </a:rPr>
              <a:t>Warehouse</a:t>
            </a:r>
            <a:r>
              <a:rPr lang="fr-FR" sz="1050" b="1" dirty="0">
                <a:solidFill>
                  <a:srgbClr val="7F7F7F"/>
                </a:solidFill>
                <a:cs typeface="Arial" charset="0"/>
              </a:rPr>
              <a:t> : </a:t>
            </a:r>
            <a:r>
              <a:rPr lang="fr-FR" sz="1050" dirty="0">
                <a:solidFill>
                  <a:srgbClr val="7F7F7F"/>
                </a:solidFill>
                <a:cs typeface="Arial" charset="0"/>
              </a:rPr>
              <a:t>création de </a:t>
            </a:r>
            <a:r>
              <a:rPr lang="fr-FR" sz="1050" dirty="0" err="1">
                <a:solidFill>
                  <a:srgbClr val="7F7F7F"/>
                </a:solidFill>
                <a:cs typeface="Arial" charset="0"/>
              </a:rPr>
              <a:t>datamarts</a:t>
            </a:r>
            <a:r>
              <a:rPr lang="fr-FR" sz="1050" dirty="0">
                <a:solidFill>
                  <a:srgbClr val="7F7F7F"/>
                </a:solidFill>
                <a:cs typeface="Arial" charset="0"/>
              </a:rPr>
              <a:t> (marché de données) à partir des données du </a:t>
            </a:r>
            <a:r>
              <a:rPr lang="fr-FR" sz="1050" dirty="0" err="1">
                <a:solidFill>
                  <a:srgbClr val="7F7F7F"/>
                </a:solidFill>
                <a:cs typeface="Arial" charset="0"/>
              </a:rPr>
              <a:t>datastaging</a:t>
            </a:r>
            <a:r>
              <a:rPr lang="fr-FR" sz="1050" dirty="0">
                <a:solidFill>
                  <a:srgbClr val="7F7F7F"/>
                </a:solidFill>
                <a:cs typeface="Arial" charset="0"/>
              </a:rPr>
              <a:t> : </a:t>
            </a:r>
            <a:r>
              <a:rPr lang="fr-FR" sz="1050" dirty="0" err="1">
                <a:solidFill>
                  <a:srgbClr val="7F7F7F"/>
                </a:solidFill>
                <a:cs typeface="Arial" charset="0"/>
              </a:rPr>
              <a:t>datamart</a:t>
            </a:r>
            <a:r>
              <a:rPr lang="fr-FR" sz="1050" dirty="0">
                <a:solidFill>
                  <a:srgbClr val="7F7F7F"/>
                </a:solidFill>
                <a:cs typeface="Arial" charset="0"/>
              </a:rPr>
              <a:t> = table fait + tables dimensions </a:t>
            </a:r>
          </a:p>
          <a:p>
            <a:r>
              <a:rPr lang="fr-FR" sz="1050" baseline="0" dirty="0" smtClean="0"/>
              <a:t>Data </a:t>
            </a:r>
            <a:r>
              <a:rPr lang="fr-FR" sz="1050" baseline="0" dirty="0" err="1" smtClean="0"/>
              <a:t>Marts</a:t>
            </a:r>
            <a:r>
              <a:rPr lang="fr-FR" sz="1050" baseline="0" dirty="0" smtClean="0"/>
              <a:t> : données prêtes à l’emploi, répondant aux besoins de l’utilisateur. 1 </a:t>
            </a:r>
            <a:r>
              <a:rPr lang="fr-FR" sz="1050" baseline="0" dirty="0" err="1" smtClean="0"/>
              <a:t>datamart</a:t>
            </a:r>
            <a:r>
              <a:rPr lang="fr-FR" sz="1050" baseline="0" dirty="0" smtClean="0"/>
              <a:t> / tableau répond à 1 besoin </a:t>
            </a:r>
            <a:endParaRPr lang="fr-FR" sz="1050" dirty="0">
              <a:solidFill>
                <a:srgbClr val="7F7F7F"/>
              </a:solidFill>
              <a:cs typeface="Arial" charset="0"/>
            </a:endParaRPr>
          </a:p>
          <a:p>
            <a:r>
              <a:rPr lang="fr-FR" sz="1050" dirty="0">
                <a:solidFill>
                  <a:srgbClr val="7F7F7F"/>
                </a:solidFill>
                <a:cs typeface="Arial" charset="0"/>
              </a:rPr>
              <a:t>, chaque </a:t>
            </a:r>
            <a:r>
              <a:rPr lang="fr-FR" sz="1050" dirty="0" err="1">
                <a:solidFill>
                  <a:srgbClr val="7F7F7F"/>
                </a:solidFill>
                <a:cs typeface="Arial" charset="0"/>
              </a:rPr>
              <a:t>datamart</a:t>
            </a:r>
            <a:r>
              <a:rPr lang="fr-FR" sz="1050" dirty="0">
                <a:solidFill>
                  <a:srgbClr val="7F7F7F"/>
                </a:solidFill>
                <a:cs typeface="Arial" charset="0"/>
              </a:rPr>
              <a:t> représente un processus seul,</a:t>
            </a:r>
          </a:p>
          <a:p>
            <a:r>
              <a:rPr lang="fr-FR" sz="1050" dirty="0">
                <a:solidFill>
                  <a:srgbClr val="7F7F7F"/>
                </a:solidFill>
                <a:cs typeface="Arial" charset="0"/>
              </a:rPr>
              <a:t>la somme des </a:t>
            </a:r>
            <a:r>
              <a:rPr lang="fr-FR" sz="1050" dirty="0" err="1">
                <a:solidFill>
                  <a:srgbClr val="7F7F7F"/>
                </a:solidFill>
                <a:cs typeface="Arial" charset="0"/>
              </a:rPr>
              <a:t>datamarts</a:t>
            </a:r>
            <a:r>
              <a:rPr lang="fr-FR" sz="1050" dirty="0">
                <a:solidFill>
                  <a:srgbClr val="7F7F7F"/>
                </a:solidFill>
                <a:cs typeface="Arial" charset="0"/>
              </a:rPr>
              <a:t> constitue le </a:t>
            </a:r>
            <a:r>
              <a:rPr lang="fr-FR" sz="1050" dirty="0" err="1">
                <a:solidFill>
                  <a:srgbClr val="7F7F7F"/>
                </a:solidFill>
                <a:cs typeface="Arial" charset="0"/>
              </a:rPr>
              <a:t>datawarehouse</a:t>
            </a:r>
            <a:r>
              <a:rPr lang="fr-FR" sz="1050" dirty="0">
                <a:solidFill>
                  <a:srgbClr val="7F7F7F"/>
                </a:solidFill>
                <a:cs typeface="Arial" charset="0"/>
              </a:rPr>
              <a:t> (liaison grâce aux dimensions conformes) </a:t>
            </a:r>
          </a:p>
          <a:p>
            <a:endParaRPr lang="fr-FR" sz="1050" dirty="0">
              <a:solidFill>
                <a:srgbClr val="7F7F7F"/>
              </a:solidFill>
              <a:cs typeface="Arial" charset="0"/>
            </a:endParaRPr>
          </a:p>
          <a:p>
            <a:pPr marL="185715" indent="-185715">
              <a:buFont typeface="Symbol"/>
              <a:buChar char="Þ"/>
            </a:pPr>
            <a:r>
              <a:rPr lang="fr-FR" sz="1050" dirty="0">
                <a:solidFill>
                  <a:srgbClr val="7F7F7F"/>
                </a:solidFill>
                <a:cs typeface="Arial" charset="0"/>
              </a:rPr>
              <a:t>Architecture en BUS de données : approche par le haut : on répond aux besoins unitaires par différents </a:t>
            </a:r>
            <a:r>
              <a:rPr lang="fr-FR" sz="1050" dirty="0" err="1">
                <a:solidFill>
                  <a:srgbClr val="7F7F7F"/>
                </a:solidFill>
                <a:cs typeface="Arial" charset="0"/>
              </a:rPr>
              <a:t>datamarts</a:t>
            </a:r>
            <a:r>
              <a:rPr lang="fr-FR" sz="1050" dirty="0">
                <a:solidFill>
                  <a:srgbClr val="7F7F7F"/>
                </a:solidFill>
                <a:cs typeface="Arial" charset="0"/>
              </a:rPr>
              <a:t> que l’on relie ensuite par leur dimensions communes afin de former le data </a:t>
            </a:r>
            <a:r>
              <a:rPr lang="fr-FR" sz="1050" dirty="0" err="1">
                <a:solidFill>
                  <a:srgbClr val="7F7F7F"/>
                </a:solidFill>
                <a:cs typeface="Arial" charset="0"/>
              </a:rPr>
              <a:t>warehouse</a:t>
            </a:r>
            <a:r>
              <a:rPr lang="fr-FR" sz="1050" dirty="0">
                <a:solidFill>
                  <a:srgbClr val="7F7F7F"/>
                </a:solidFill>
                <a:cs typeface="Arial" charset="0"/>
              </a:rPr>
              <a:t>.</a:t>
            </a:r>
          </a:p>
          <a:p>
            <a:endParaRPr lang="fr-FR" sz="1050" dirty="0">
              <a:solidFill>
                <a:srgbClr val="7F7F7F"/>
              </a:solidFill>
              <a:cs typeface="Arial" charset="0"/>
            </a:endParaRPr>
          </a:p>
          <a:p>
            <a:r>
              <a:rPr lang="fr-FR" sz="1050" dirty="0">
                <a:solidFill>
                  <a:srgbClr val="7F7F7F"/>
                </a:solidFill>
                <a:cs typeface="Arial" charset="0"/>
              </a:rPr>
              <a:t>Avantages : plus facile à modéliser (par processus métier unitaire</a:t>
            </a:r>
            <a:r>
              <a:rPr lang="fr-FR" sz="1050" dirty="0" smtClean="0">
                <a:solidFill>
                  <a:srgbClr val="7F7F7F"/>
                </a:solidFill>
                <a:cs typeface="Arial" charset="0"/>
              </a:rPr>
              <a:t>)</a:t>
            </a:r>
            <a:endParaRPr lang="fr-FR" sz="1050" dirty="0">
              <a:solidFill>
                <a:srgbClr val="7F7F7F"/>
              </a:solidFill>
              <a:cs typeface="Arial" charset="0"/>
            </a:endParaRPr>
          </a:p>
          <a:p>
            <a:r>
              <a:rPr lang="fr-FR" sz="1050" dirty="0">
                <a:solidFill>
                  <a:srgbClr val="7F7F7F"/>
                </a:solidFill>
                <a:cs typeface="Arial" charset="0"/>
              </a:rPr>
              <a:t>Inconvénients : moins adapté au changement , passage direct de la donnée brute à la donnée élaborée/agrégée (ajout/suppression de donnée nécessite de tout recréer) + difficulté pour lier les </a:t>
            </a:r>
            <a:r>
              <a:rPr lang="fr-FR" sz="1050" dirty="0" err="1">
                <a:solidFill>
                  <a:srgbClr val="7F7F7F"/>
                </a:solidFill>
                <a:cs typeface="Arial" charset="0"/>
              </a:rPr>
              <a:t>datamart</a:t>
            </a:r>
            <a:r>
              <a:rPr lang="fr-FR" sz="1050" dirty="0">
                <a:solidFill>
                  <a:srgbClr val="7F7F7F"/>
                </a:solidFill>
                <a:cs typeface="Arial" charset="0"/>
              </a:rPr>
              <a:t> à partir de dimensions créées de manière unitaire.</a:t>
            </a:r>
            <a:endParaRPr lang="fr-FR" sz="1050" baseline="0" dirty="0" smtClean="0"/>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4</a:t>
            </a:fld>
            <a:endParaRPr lang="fr-FR"/>
          </a:p>
        </p:txBody>
      </p:sp>
    </p:spTree>
    <p:extLst>
      <p:ext uri="{BB962C8B-B14F-4D97-AF65-F5344CB8AC3E}">
        <p14:creationId xmlns:p14="http://schemas.microsoft.com/office/powerpoint/2010/main" val="691985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50" dirty="0" err="1" smtClean="0"/>
              <a:t>Inmon</a:t>
            </a:r>
            <a:r>
              <a:rPr lang="fr-FR" sz="1050" dirty="0" smtClean="0"/>
              <a:t> : </a:t>
            </a:r>
          </a:p>
          <a:p>
            <a:endParaRPr lang="fr-FR" sz="1050" dirty="0" smtClean="0"/>
          </a:p>
          <a:p>
            <a:r>
              <a:rPr lang="fr-FR" sz="1050" b="1" dirty="0" smtClean="0"/>
              <a:t>SI opérationnels : </a:t>
            </a:r>
            <a:r>
              <a:rPr lang="fr-FR" sz="1050" dirty="0" smtClean="0"/>
              <a:t>plusieurs</a:t>
            </a:r>
            <a:r>
              <a:rPr lang="fr-FR" sz="1050" baseline="0" dirty="0" smtClean="0"/>
              <a:t> sources de données hétérogènes (BDD relationnelles, fichiers plats CSV, SHP</a:t>
            </a:r>
            <a:r>
              <a:rPr lang="fr-FR" sz="1050" baseline="0" dirty="0" smtClean="0"/>
              <a:t>…)</a:t>
            </a:r>
            <a:endParaRPr lang="fr-FR" sz="1050" baseline="0" dirty="0" smtClean="0"/>
          </a:p>
          <a:p>
            <a:r>
              <a:rPr lang="fr-FR" sz="1050" b="1" baseline="0" dirty="0" smtClean="0"/>
              <a:t>Data </a:t>
            </a:r>
            <a:r>
              <a:rPr lang="fr-FR" sz="1050" b="1" baseline="0" dirty="0" err="1" smtClean="0"/>
              <a:t>Staging</a:t>
            </a:r>
            <a:r>
              <a:rPr lang="fr-FR" sz="1050" b="1" baseline="0" dirty="0" smtClean="0"/>
              <a:t> : </a:t>
            </a:r>
            <a:r>
              <a:rPr lang="fr-FR" sz="1050" baseline="0" dirty="0" smtClean="0"/>
              <a:t>données centralisées mais pas encore de structure </a:t>
            </a:r>
            <a:r>
              <a:rPr lang="fr-FR" sz="1050" baseline="0" dirty="0" smtClean="0"/>
              <a:t>commune</a:t>
            </a:r>
            <a:endParaRPr lang="fr-FR" sz="1050" baseline="0" dirty="0" smtClean="0"/>
          </a:p>
          <a:p>
            <a:r>
              <a:rPr lang="fr-FR" sz="1050" b="1" baseline="0" dirty="0" smtClean="0"/>
              <a:t>Data </a:t>
            </a:r>
            <a:r>
              <a:rPr lang="fr-FR" sz="1050" b="1" baseline="0" dirty="0" err="1" smtClean="0"/>
              <a:t>Warehouse</a:t>
            </a:r>
            <a:r>
              <a:rPr lang="fr-FR" sz="1050" b="1" baseline="0" dirty="0" smtClean="0"/>
              <a:t> :  </a:t>
            </a:r>
            <a:r>
              <a:rPr lang="fr-FR" sz="1050" baseline="0" dirty="0" smtClean="0"/>
              <a:t>centralisation des données issues de plusieurs sources, avec une structure et un référentiel commun (structure dimensionnelle)</a:t>
            </a:r>
          </a:p>
          <a:p>
            <a:r>
              <a:rPr lang="fr-FR" sz="1050" baseline="0" dirty="0" smtClean="0"/>
              <a:t>Mais pas de transformation/agrégation sur la donnée (proche de la donnée source).</a:t>
            </a:r>
          </a:p>
          <a:p>
            <a:r>
              <a:rPr lang="fr-FR" sz="1050" baseline="0" dirty="0" smtClean="0"/>
              <a:t>On garde les éléments factuels (niveau de détail le plus fin) mais on identifie des faits et dimensions</a:t>
            </a:r>
            <a:r>
              <a:rPr lang="fr-FR" sz="1050" baseline="0" dirty="0" smtClean="0"/>
              <a:t>.</a:t>
            </a:r>
            <a:endParaRPr lang="fr-FR" sz="1050" baseline="0" dirty="0" smtClean="0"/>
          </a:p>
          <a:p>
            <a:r>
              <a:rPr lang="fr-FR" sz="1050" b="1" baseline="0" dirty="0" smtClean="0"/>
              <a:t>Data </a:t>
            </a:r>
            <a:r>
              <a:rPr lang="fr-FR" sz="1050" b="1" baseline="0" dirty="0" err="1" smtClean="0"/>
              <a:t>Marts</a:t>
            </a:r>
            <a:r>
              <a:rPr lang="fr-FR" sz="1050" b="1" baseline="0" dirty="0" smtClean="0"/>
              <a:t> : </a:t>
            </a:r>
            <a:r>
              <a:rPr lang="fr-FR" sz="1050" baseline="0" dirty="0" smtClean="0"/>
              <a:t>données prêtes à l’emploi, répondant aux besoins de l’utilisateur. 1 </a:t>
            </a:r>
            <a:r>
              <a:rPr lang="fr-FR" sz="1050" baseline="0" dirty="0" err="1" smtClean="0"/>
              <a:t>datamart</a:t>
            </a:r>
            <a:r>
              <a:rPr lang="fr-FR" sz="1050" baseline="0" dirty="0" smtClean="0"/>
              <a:t> / tableau répond à 1 besoin </a:t>
            </a:r>
          </a:p>
          <a:p>
            <a:endParaRPr lang="fr-FR" sz="1050" baseline="0" dirty="0" smtClean="0"/>
          </a:p>
          <a:p>
            <a:r>
              <a:rPr lang="fr-FR" sz="1050" baseline="0" dirty="0" smtClean="0"/>
              <a:t>Avantages face à la méthode Kimball : meilleure adaptation au changement avec la séparation data </a:t>
            </a:r>
            <a:r>
              <a:rPr lang="fr-FR" sz="1050" baseline="0" dirty="0" err="1" smtClean="0"/>
              <a:t>warehouse</a:t>
            </a:r>
            <a:r>
              <a:rPr lang="fr-FR" sz="1050" baseline="0" dirty="0" smtClean="0"/>
              <a:t> (données brutes mais avec une structure et </a:t>
            </a:r>
            <a:r>
              <a:rPr lang="fr-FR" sz="1050" baseline="0" dirty="0" err="1" smtClean="0"/>
              <a:t>référenciel</a:t>
            </a:r>
            <a:r>
              <a:rPr lang="fr-FR" sz="1050" baseline="0" dirty="0" smtClean="0"/>
              <a:t> commun) et data </a:t>
            </a:r>
            <a:r>
              <a:rPr lang="fr-FR" sz="1050" baseline="0" dirty="0" err="1" smtClean="0"/>
              <a:t>mart</a:t>
            </a:r>
            <a:r>
              <a:rPr lang="fr-FR" sz="1050" baseline="0" dirty="0" smtClean="0"/>
              <a:t> (données transformées/agrégées et répondant à un besoin précis de l’utilisateur).</a:t>
            </a:r>
          </a:p>
          <a:p>
            <a:endParaRPr lang="fr-FR" sz="1050" baseline="0" dirty="0" smtClean="0"/>
          </a:p>
          <a:p>
            <a:r>
              <a:rPr lang="fr-FR" sz="1050" baseline="0" dirty="0" smtClean="0"/>
              <a:t>Désavantage : architecture plus lourde, modélisation plus complexe. </a:t>
            </a:r>
          </a:p>
          <a:p>
            <a:r>
              <a:rPr lang="fr-FR" sz="1050" baseline="0" dirty="0" smtClean="0"/>
              <a:t>Réflexion plus poussée autours des référentiels car ils doivent s’adapter au maximum de données, et pouvoir accueillir de nouvelles données.</a:t>
            </a:r>
            <a:endParaRPr lang="fr-FR" sz="1050" dirty="0"/>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5</a:t>
            </a:fld>
            <a:endParaRPr lang="fr-FR"/>
          </a:p>
        </p:txBody>
      </p:sp>
    </p:spTree>
    <p:extLst>
      <p:ext uri="{BB962C8B-B14F-4D97-AF65-F5344CB8AC3E}">
        <p14:creationId xmlns:p14="http://schemas.microsoft.com/office/powerpoint/2010/main" val="3684306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aseline="0" dirty="0" smtClean="0"/>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6</a:t>
            </a:fld>
            <a:endParaRPr lang="fr-FR"/>
          </a:p>
        </p:txBody>
      </p:sp>
    </p:spTree>
    <p:extLst>
      <p:ext uri="{BB962C8B-B14F-4D97-AF65-F5344CB8AC3E}">
        <p14:creationId xmlns:p14="http://schemas.microsoft.com/office/powerpoint/2010/main" val="95178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7</a:t>
            </a:fld>
            <a:endParaRPr lang="fr-FR"/>
          </a:p>
        </p:txBody>
      </p:sp>
    </p:spTree>
    <p:extLst>
      <p:ext uri="{BB962C8B-B14F-4D97-AF65-F5344CB8AC3E}">
        <p14:creationId xmlns:p14="http://schemas.microsoft.com/office/powerpoint/2010/main" val="222634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8</a:t>
            </a:fld>
            <a:endParaRPr lang="fr-FR"/>
          </a:p>
        </p:txBody>
      </p:sp>
    </p:spTree>
    <p:extLst>
      <p:ext uri="{BB962C8B-B14F-4D97-AF65-F5344CB8AC3E}">
        <p14:creationId xmlns:p14="http://schemas.microsoft.com/office/powerpoint/2010/main" val="39674795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50" b="1" dirty="0" smtClean="0"/>
              <a:t>Contrat</a:t>
            </a:r>
            <a:r>
              <a:rPr lang="fr-FR" sz="1050" b="1" baseline="0" dirty="0" smtClean="0"/>
              <a:t> ADEME : Conception de web services et de traitements statistiques pour améliorer la visibilité et l’accessibilité des données sols du GIS Sol (RMQS et BDETM</a:t>
            </a:r>
            <a:r>
              <a:rPr lang="fr-FR" sz="1050" b="1" baseline="0" dirty="0" smtClean="0"/>
              <a:t>)</a:t>
            </a:r>
            <a:endParaRPr lang="fr-FR" sz="1050" dirty="0" smtClean="0"/>
          </a:p>
          <a:p>
            <a:pPr marL="185715" indent="-185715">
              <a:buFont typeface="Symbol"/>
              <a:buChar char="Þ"/>
            </a:pPr>
            <a:r>
              <a:rPr lang="fr-FR" sz="1050" dirty="0" smtClean="0"/>
              <a:t>Entrepôt de données est le support pour</a:t>
            </a:r>
            <a:r>
              <a:rPr lang="fr-FR" sz="1050" baseline="0" dirty="0" smtClean="0"/>
              <a:t> l’enregistrement des couches diffusées par les services web.</a:t>
            </a:r>
          </a:p>
          <a:p>
            <a:pPr marL="185715" indent="-185715">
              <a:buFont typeface="Symbol"/>
              <a:buChar char="Þ"/>
            </a:pPr>
            <a:r>
              <a:rPr lang="fr-FR" sz="1050" baseline="0" dirty="0" smtClean="0"/>
              <a:t> Deux personnes sur le projet : moi &amp; J-B </a:t>
            </a:r>
          </a:p>
          <a:p>
            <a:pPr marL="185715" indent="-185715">
              <a:buFont typeface="Symbol"/>
              <a:buChar char="Þ"/>
            </a:pPr>
            <a:endParaRPr lang="fr-FR" sz="1050" dirty="0" smtClean="0"/>
          </a:p>
          <a:p>
            <a:r>
              <a:rPr lang="fr-FR" sz="1050" dirty="0" smtClean="0"/>
              <a:t>3 Serveurs</a:t>
            </a:r>
            <a:r>
              <a:rPr lang="fr-FR" sz="1050" baseline="0" dirty="0" smtClean="0"/>
              <a:t> utilisés</a:t>
            </a:r>
          </a:p>
          <a:p>
            <a:r>
              <a:rPr lang="fr-FR" sz="1050" b="1" baseline="0" dirty="0" smtClean="0"/>
              <a:t>Acklins : </a:t>
            </a:r>
          </a:p>
          <a:p>
            <a:r>
              <a:rPr lang="fr-FR" sz="1050" baseline="0" dirty="0" smtClean="0"/>
              <a:t>Serveur subversion, permet le stockage et le </a:t>
            </a:r>
            <a:r>
              <a:rPr lang="fr-FR" sz="1050" baseline="0" dirty="0" err="1" smtClean="0"/>
              <a:t>versionnement</a:t>
            </a:r>
            <a:r>
              <a:rPr lang="fr-FR" sz="1050" baseline="0" dirty="0" smtClean="0"/>
              <a:t> des scripts du projet</a:t>
            </a:r>
          </a:p>
          <a:p>
            <a:r>
              <a:rPr lang="fr-FR" sz="1050" baseline="0" dirty="0" smtClean="0"/>
              <a:t>Différents fichiers sont enregistrés :</a:t>
            </a:r>
          </a:p>
          <a:p>
            <a:pPr marL="185715" indent="-185715">
              <a:buFontTx/>
              <a:buChar char="-"/>
            </a:pPr>
            <a:r>
              <a:rPr lang="fr-FR" sz="1050" baseline="0" dirty="0" smtClean="0"/>
              <a:t>Les fonctions (scripts) : construction </a:t>
            </a:r>
            <a:r>
              <a:rPr lang="fr-FR" sz="1050" baseline="0" dirty="0" err="1" smtClean="0"/>
              <a:t>sld</a:t>
            </a:r>
            <a:r>
              <a:rPr lang="fr-FR" sz="1050" baseline="0" dirty="0" smtClean="0"/>
              <a:t>, construction fiches INSPIRE, etc.</a:t>
            </a:r>
          </a:p>
          <a:p>
            <a:pPr marL="185715" indent="-185715">
              <a:buFontTx/>
              <a:buChar char="-"/>
            </a:pPr>
            <a:r>
              <a:rPr lang="fr-FR" sz="1050" baseline="0" dirty="0" smtClean="0"/>
              <a:t>La documentation de l’architecture de diffusion des services web : procédure, mode opératoire, suivi, etc.</a:t>
            </a:r>
          </a:p>
          <a:p>
            <a:pPr marL="185715" indent="-185715">
              <a:buFontTx/>
              <a:buChar char="-"/>
            </a:pPr>
            <a:r>
              <a:rPr lang="fr-FR" sz="1050" baseline="0" dirty="0" smtClean="0"/>
              <a:t>Les différents catalogages : données à diffuser, métadonnées, etc.</a:t>
            </a:r>
          </a:p>
          <a:p>
            <a:endParaRPr lang="fr-FR" sz="1050" baseline="0" dirty="0" smtClean="0"/>
          </a:p>
          <a:p>
            <a:r>
              <a:rPr lang="fr-FR" sz="1050" b="1" baseline="0" dirty="0" smtClean="0"/>
              <a:t>Rodas : </a:t>
            </a:r>
          </a:p>
          <a:p>
            <a:r>
              <a:rPr lang="fr-FR" sz="1050" baseline="0" dirty="0" smtClean="0"/>
              <a:t>Serveur de calcul scientifique de l’unité, utilisé pour la préparation et le traitement des scripts de création des couches de données à diffuser.</a:t>
            </a:r>
          </a:p>
          <a:p>
            <a:r>
              <a:rPr lang="fr-FR" sz="1050" baseline="0" dirty="0" smtClean="0"/>
              <a:t>Préparation des données =&gt;Traitements R &amp; </a:t>
            </a:r>
            <a:r>
              <a:rPr lang="fr-FR" sz="1050" baseline="0" dirty="0" err="1" smtClean="0"/>
              <a:t>Bash</a:t>
            </a:r>
            <a:r>
              <a:rPr lang="fr-FR" sz="1050" baseline="0" dirty="0" smtClean="0"/>
              <a:t> (</a:t>
            </a:r>
            <a:r>
              <a:rPr lang="fr-FR" sz="1050" baseline="0" dirty="0" err="1" smtClean="0"/>
              <a:t>geostatistiques</a:t>
            </a:r>
            <a:r>
              <a:rPr lang="fr-FR" sz="1050" baseline="0" dirty="0" smtClean="0"/>
              <a:t>, modélisation, construction fichiers de style, fiches INPIRE) </a:t>
            </a:r>
          </a:p>
          <a:p>
            <a:r>
              <a:rPr lang="fr-FR" sz="1050" baseline="0" dirty="0" smtClean="0"/>
              <a:t>=&gt; Stockage des couches raster/vecteur dans l’entrepôt ET publication des couches sur un </a:t>
            </a:r>
            <a:r>
              <a:rPr lang="fr-FR" sz="1050" baseline="0" dirty="0" err="1" smtClean="0"/>
              <a:t>Geoserver</a:t>
            </a:r>
            <a:endParaRPr lang="fr-FR" sz="1050" baseline="0" dirty="0" smtClean="0"/>
          </a:p>
          <a:p>
            <a:endParaRPr lang="fr-FR" sz="1050" baseline="0" dirty="0" smtClean="0"/>
          </a:p>
          <a:p>
            <a:r>
              <a:rPr lang="fr-FR" sz="1050" b="1" baseline="0" dirty="0" err="1" smtClean="0"/>
              <a:t>Mayari</a:t>
            </a:r>
            <a:r>
              <a:rPr lang="fr-FR" sz="1050" b="1" baseline="0" dirty="0" smtClean="0"/>
              <a:t> : </a:t>
            </a:r>
          </a:p>
          <a:p>
            <a:r>
              <a:rPr lang="fr-FR" sz="1050" b="0" baseline="0" dirty="0" smtClean="0"/>
              <a:t>Serveur de base de données contenant l’entrepôt de données ET serveur de publication des </a:t>
            </a:r>
            <a:r>
              <a:rPr lang="fr-FR" sz="1050" b="0" baseline="0" dirty="0" err="1" smtClean="0"/>
              <a:t>webservices</a:t>
            </a:r>
            <a:r>
              <a:rPr lang="fr-FR" sz="1050" b="0" baseline="0" dirty="0" smtClean="0"/>
              <a:t> (utilisation de </a:t>
            </a:r>
            <a:r>
              <a:rPr lang="fr-FR" sz="1050" b="0" baseline="0" dirty="0" err="1" smtClean="0"/>
              <a:t>Geoserver</a:t>
            </a:r>
            <a:r>
              <a:rPr lang="fr-FR" sz="1050" b="0" baseline="0" dirty="0" smtClean="0"/>
              <a:t>)</a:t>
            </a:r>
          </a:p>
          <a:p>
            <a:r>
              <a:rPr lang="fr-FR" sz="1050" b="0" baseline="0" dirty="0" smtClean="0"/>
              <a:t>L’entrepôt est aussi lié au serveur subversion pour le stockage et le </a:t>
            </a:r>
            <a:r>
              <a:rPr lang="fr-FR" sz="1050" b="0" baseline="0" dirty="0" err="1" smtClean="0"/>
              <a:t>versionnement</a:t>
            </a:r>
            <a:r>
              <a:rPr lang="fr-FR" sz="1050" b="0" baseline="0" dirty="0" smtClean="0"/>
              <a:t> des scripts d’alimentation de l’entrepôt et pour le stockage de la documentation liée à l’entrepôt.</a:t>
            </a:r>
          </a:p>
        </p:txBody>
      </p:sp>
      <p:sp>
        <p:nvSpPr>
          <p:cNvPr id="4" name="Espace réservé du numéro de diapositive 3"/>
          <p:cNvSpPr>
            <a:spLocks noGrp="1"/>
          </p:cNvSpPr>
          <p:nvPr>
            <p:ph type="sldNum" sz="quarter" idx="10"/>
          </p:nvPr>
        </p:nvSpPr>
        <p:spPr/>
        <p:txBody>
          <a:bodyPr/>
          <a:lstStyle/>
          <a:p>
            <a:pPr>
              <a:defRPr/>
            </a:pPr>
            <a:fld id="{6D921CA9-5710-4059-89DE-74C0E40F3F5D}" type="slidenum">
              <a:rPr lang="fr-FR" smtClean="0"/>
              <a:pPr>
                <a:defRPr/>
              </a:pPr>
              <a:t>9</a:t>
            </a:fld>
            <a:endParaRPr lang="fr-FR"/>
          </a:p>
        </p:txBody>
      </p:sp>
    </p:spTree>
    <p:extLst>
      <p:ext uri="{BB962C8B-B14F-4D97-AF65-F5344CB8AC3E}">
        <p14:creationId xmlns:p14="http://schemas.microsoft.com/office/powerpoint/2010/main" val="58625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ccueil">
    <p:bg>
      <p:bgPr>
        <a:gradFill flip="none" rotWithShape="1">
          <a:gsLst>
            <a:gs pos="55000">
              <a:srgbClr val="6F9D20"/>
            </a:gs>
            <a:gs pos="100000">
              <a:srgbClr val="C5DD01"/>
            </a:gs>
          </a:gsLst>
          <a:path path="circle">
            <a:fillToRect l="100000" t="100000"/>
          </a:path>
          <a:tileRect r="-100000" b="-100000"/>
        </a:gradFill>
        <a:effectLst/>
      </p:bgPr>
    </p:bg>
    <p:spTree>
      <p:nvGrpSpPr>
        <p:cNvPr id="1" name=""/>
        <p:cNvGrpSpPr/>
        <p:nvPr/>
      </p:nvGrpSpPr>
      <p:grpSpPr>
        <a:xfrm>
          <a:off x="0" y="0"/>
          <a:ext cx="0" cy="0"/>
          <a:chOff x="0" y="0"/>
          <a:chExt cx="0" cy="0"/>
        </a:xfrm>
      </p:grpSpPr>
      <p:pic>
        <p:nvPicPr>
          <p:cNvPr id="2" name="Image 6"/>
          <p:cNvPicPr>
            <a:picLocks noChangeAspect="1"/>
          </p:cNvPicPr>
          <p:nvPr userDrawn="1"/>
        </p:nvPicPr>
        <p:blipFill>
          <a:blip r:embed="rId2"/>
          <a:srcRect/>
          <a:stretch>
            <a:fillRect/>
          </a:stretch>
        </p:blipFill>
        <p:spPr bwMode="auto">
          <a:xfrm>
            <a:off x="1403350" y="44450"/>
            <a:ext cx="1304925" cy="2076450"/>
          </a:xfrm>
          <a:prstGeom prst="rect">
            <a:avLst/>
          </a:prstGeom>
          <a:noFill/>
          <a:ln w="9525">
            <a:noFill/>
            <a:miter lim="800000"/>
            <a:headEnd/>
            <a:tailEnd/>
          </a:ln>
        </p:spPr>
      </p:pic>
      <p:pic>
        <p:nvPicPr>
          <p:cNvPr id="3" name="Image 7"/>
          <p:cNvPicPr>
            <a:picLocks noChangeAspect="1"/>
          </p:cNvPicPr>
          <p:nvPr userDrawn="1"/>
        </p:nvPicPr>
        <p:blipFill>
          <a:blip r:embed="rId3"/>
          <a:srcRect/>
          <a:stretch>
            <a:fillRect/>
          </a:stretch>
        </p:blipFill>
        <p:spPr bwMode="auto">
          <a:xfrm>
            <a:off x="506413" y="2852738"/>
            <a:ext cx="2160587" cy="895350"/>
          </a:xfrm>
          <a:prstGeom prst="rect">
            <a:avLst/>
          </a:prstGeom>
          <a:noFill/>
          <a:ln w="9525">
            <a:noFill/>
            <a:miter lim="800000"/>
            <a:headEnd/>
            <a:tailEnd/>
          </a:ln>
        </p:spPr>
      </p:pic>
      <p:pic>
        <p:nvPicPr>
          <p:cNvPr id="4" name="Image 8"/>
          <p:cNvPicPr>
            <a:picLocks noChangeAspect="1"/>
          </p:cNvPicPr>
          <p:nvPr userDrawn="1"/>
        </p:nvPicPr>
        <p:blipFill>
          <a:blip r:embed="rId4"/>
          <a:srcRect/>
          <a:stretch>
            <a:fillRect/>
          </a:stretch>
        </p:blipFill>
        <p:spPr bwMode="auto">
          <a:xfrm>
            <a:off x="1403350" y="5732463"/>
            <a:ext cx="1260475" cy="639762"/>
          </a:xfrm>
          <a:prstGeom prst="rect">
            <a:avLst/>
          </a:prstGeom>
          <a:noFill/>
          <a:ln w="9525">
            <a:noFill/>
            <a:miter lim="800000"/>
            <a:headEnd/>
            <a:tailEnd/>
          </a:ln>
        </p:spPr>
      </p:pic>
      <p:sp>
        <p:nvSpPr>
          <p:cNvPr id="5" name="ZoneTexte 5"/>
          <p:cNvSpPr txBox="1"/>
          <p:nvPr userDrawn="1"/>
        </p:nvSpPr>
        <p:spPr>
          <a:xfrm>
            <a:off x="1298575" y="6469063"/>
            <a:ext cx="4137025" cy="276225"/>
          </a:xfrm>
          <a:prstGeom prst="rect">
            <a:avLst/>
          </a:prstGeom>
          <a:noFill/>
        </p:spPr>
        <p:txBody>
          <a:bodyPr>
            <a:spAutoFit/>
          </a:bodyPr>
          <a:lstStyle/>
          <a:p>
            <a:pPr fontAlgn="auto">
              <a:spcBef>
                <a:spcPts val="0"/>
              </a:spcBef>
              <a:spcAft>
                <a:spcPts val="0"/>
              </a:spcAft>
              <a:defRPr/>
            </a:pPr>
            <a:r>
              <a:rPr lang="fr-FR" sz="1200" b="1" dirty="0">
                <a:solidFill>
                  <a:schemeClr val="bg1"/>
                </a:solidFill>
                <a:latin typeface="Arial" pitchFamily="34" charset="0"/>
                <a:cs typeface="Arial" pitchFamily="34" charset="0"/>
              </a:rPr>
              <a:t>Florent MILLET</a:t>
            </a:r>
            <a:endParaRPr lang="fr-FR" sz="1200" b="1" dirty="0">
              <a:solidFill>
                <a:srgbClr val="C5DD01"/>
              </a:solidFill>
              <a:latin typeface="Arial" pitchFamily="34" charset="0"/>
              <a:cs typeface="Arial" pitchFamily="34" charset="0"/>
            </a:endParaRPr>
          </a:p>
        </p:txBody>
      </p:sp>
      <p:sp>
        <p:nvSpPr>
          <p:cNvPr id="6" name="ZoneTexte 9"/>
          <p:cNvSpPr txBox="1"/>
          <p:nvPr userDrawn="1"/>
        </p:nvSpPr>
        <p:spPr>
          <a:xfrm>
            <a:off x="7115175" y="6469063"/>
            <a:ext cx="1905000" cy="260350"/>
          </a:xfrm>
          <a:prstGeom prst="rect">
            <a:avLst/>
          </a:prstGeom>
          <a:noFill/>
        </p:spPr>
        <p:txBody>
          <a:bodyPr>
            <a:spAutoFit/>
          </a:bodyPr>
          <a:lstStyle/>
          <a:p>
            <a:pPr algn="r" fontAlgn="auto">
              <a:spcBef>
                <a:spcPts val="0"/>
              </a:spcBef>
              <a:spcAft>
                <a:spcPts val="0"/>
              </a:spcAft>
              <a:defRPr/>
            </a:pPr>
            <a:r>
              <a:rPr lang="fr-FR" sz="1100" b="1" dirty="0" smtClean="0">
                <a:solidFill>
                  <a:schemeClr val="bg1"/>
                </a:solidFill>
                <a:latin typeface="Arial" pitchFamily="34" charset="0"/>
                <a:cs typeface="Arial" pitchFamily="34" charset="0"/>
              </a:rPr>
              <a:t>19 </a:t>
            </a:r>
            <a:r>
              <a:rPr lang="fr-FR" sz="1100" b="1" dirty="0">
                <a:solidFill>
                  <a:schemeClr val="bg1"/>
                </a:solidFill>
                <a:latin typeface="Arial" pitchFamily="34" charset="0"/>
                <a:cs typeface="Arial" pitchFamily="34" charset="0"/>
              </a:rPr>
              <a:t>/ </a:t>
            </a:r>
            <a:r>
              <a:rPr lang="fr-FR" sz="1100" b="1" dirty="0" smtClean="0">
                <a:solidFill>
                  <a:schemeClr val="bg1"/>
                </a:solidFill>
                <a:latin typeface="Arial" pitchFamily="34" charset="0"/>
                <a:cs typeface="Arial" pitchFamily="34" charset="0"/>
              </a:rPr>
              <a:t>06 </a:t>
            </a:r>
            <a:r>
              <a:rPr lang="fr-FR" sz="1100" b="1" dirty="0">
                <a:solidFill>
                  <a:schemeClr val="bg1"/>
                </a:solidFill>
                <a:latin typeface="Arial" pitchFamily="34" charset="0"/>
                <a:cs typeface="Arial" pitchFamily="34" charset="0"/>
              </a:rPr>
              <a:t>/ </a:t>
            </a:r>
            <a:r>
              <a:rPr lang="fr-FR" sz="1100" b="1" dirty="0" smtClean="0">
                <a:solidFill>
                  <a:schemeClr val="bg1"/>
                </a:solidFill>
                <a:latin typeface="Arial" pitchFamily="34" charset="0"/>
                <a:cs typeface="Arial" pitchFamily="34" charset="0"/>
              </a:rPr>
              <a:t>2014</a:t>
            </a:r>
            <a:endParaRPr lang="fr-FR" sz="1100" b="1" dirty="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courante">
    <p:spTree>
      <p:nvGrpSpPr>
        <p:cNvPr id="1" name=""/>
        <p:cNvGrpSpPr/>
        <p:nvPr/>
      </p:nvGrpSpPr>
      <p:grpSpPr>
        <a:xfrm>
          <a:off x="0" y="0"/>
          <a:ext cx="0" cy="0"/>
          <a:chOff x="0" y="0"/>
          <a:chExt cx="0" cy="0"/>
        </a:xfrm>
      </p:grpSpPr>
      <p:grpSp>
        <p:nvGrpSpPr>
          <p:cNvPr id="2" name="Groupe 6"/>
          <p:cNvGrpSpPr>
            <a:grpSpLocks/>
          </p:cNvGrpSpPr>
          <p:nvPr userDrawn="1"/>
        </p:nvGrpSpPr>
        <p:grpSpPr bwMode="auto">
          <a:xfrm>
            <a:off x="0" y="6119813"/>
            <a:ext cx="9144000" cy="738187"/>
            <a:chOff x="0" y="6120399"/>
            <a:chExt cx="9144000" cy="737601"/>
          </a:xfrm>
        </p:grpSpPr>
        <p:sp>
          <p:nvSpPr>
            <p:cNvPr id="3" name="Rectangle 7"/>
            <p:cNvSpPr/>
            <p:nvPr/>
          </p:nvSpPr>
          <p:spPr>
            <a:xfrm>
              <a:off x="0" y="6165304"/>
              <a:ext cx="9144000" cy="692696"/>
            </a:xfrm>
            <a:prstGeom prst="rect">
              <a:avLst/>
            </a:prstGeom>
            <a:gradFill flip="none" rotWithShape="1">
              <a:gsLst>
                <a:gs pos="0">
                  <a:srgbClr val="C5DD01"/>
                </a:gs>
                <a:gs pos="11000">
                  <a:srgbClr val="6F9D20"/>
                </a:gs>
                <a:gs pos="100000">
                  <a:srgbClr val="6F9D2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4" name="Image 8"/>
            <p:cNvPicPr>
              <a:picLocks noChangeAspect="1"/>
            </p:cNvPicPr>
            <p:nvPr/>
          </p:nvPicPr>
          <p:blipFill>
            <a:blip r:embed="rId2"/>
            <a:srcRect/>
            <a:stretch>
              <a:fillRect/>
            </a:stretch>
          </p:blipFill>
          <p:spPr bwMode="auto">
            <a:xfrm>
              <a:off x="107504" y="6309320"/>
              <a:ext cx="1080000" cy="447225"/>
            </a:xfrm>
            <a:prstGeom prst="rect">
              <a:avLst/>
            </a:prstGeom>
            <a:noFill/>
            <a:ln w="9525">
              <a:noFill/>
              <a:miter lim="800000"/>
              <a:headEnd/>
              <a:tailEnd/>
            </a:ln>
          </p:spPr>
        </p:pic>
        <p:sp>
          <p:nvSpPr>
            <p:cNvPr id="5" name="Rectangle 9"/>
            <p:cNvSpPr/>
            <p:nvPr/>
          </p:nvSpPr>
          <p:spPr>
            <a:xfrm>
              <a:off x="0" y="6120399"/>
              <a:ext cx="1403350" cy="46000"/>
            </a:xfrm>
            <a:prstGeom prst="rect">
              <a:avLst/>
            </a:prstGeom>
            <a:solidFill>
              <a:srgbClr val="C5DD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pSp>
      <p:pic>
        <p:nvPicPr>
          <p:cNvPr id="6" name="Image 10"/>
          <p:cNvPicPr>
            <a:picLocks noChangeAspect="1"/>
          </p:cNvPicPr>
          <p:nvPr userDrawn="1"/>
        </p:nvPicPr>
        <p:blipFill>
          <a:blip r:embed="rId3"/>
          <a:srcRect/>
          <a:stretch>
            <a:fillRect/>
          </a:stretch>
        </p:blipFill>
        <p:spPr bwMode="auto">
          <a:xfrm>
            <a:off x="1403350" y="44450"/>
            <a:ext cx="1304925" cy="2076450"/>
          </a:xfrm>
          <a:prstGeom prst="rect">
            <a:avLst/>
          </a:prstGeom>
          <a:noFill/>
          <a:ln w="9525">
            <a:noFill/>
            <a:miter lim="800000"/>
            <a:headEnd/>
            <a:tailEnd/>
          </a:ln>
        </p:spPr>
      </p:pic>
      <p:sp>
        <p:nvSpPr>
          <p:cNvPr id="7" name="Espace réservé du numéro de diapositive 3"/>
          <p:cNvSpPr txBox="1">
            <a:spLocks/>
          </p:cNvSpPr>
          <p:nvPr userDrawn="1"/>
        </p:nvSpPr>
        <p:spPr>
          <a:xfrm>
            <a:off x="7885113" y="6245225"/>
            <a:ext cx="1122362" cy="2508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fr-BE" sz="1600" dirty="0" smtClean="0">
                <a:solidFill>
                  <a:schemeClr val="bg1"/>
                </a:solidFill>
                <a:latin typeface="Arial" pitchFamily="34" charset="0"/>
                <a:cs typeface="Arial" pitchFamily="34" charset="0"/>
              </a:rPr>
              <a:t>.0</a:t>
            </a:r>
            <a:fld id="{99910472-4DA5-441E-8F76-A50FFB1F2F47}" type="slidenum">
              <a:rPr lang="fr-BE" sz="1600" smtClean="0">
                <a:solidFill>
                  <a:schemeClr val="bg1"/>
                </a:solidFill>
                <a:latin typeface="Arial" pitchFamily="34" charset="0"/>
                <a:cs typeface="Arial" pitchFamily="34" charset="0"/>
              </a:rPr>
              <a:pPr algn="r" fontAlgn="auto">
                <a:spcBef>
                  <a:spcPts val="0"/>
                </a:spcBef>
                <a:spcAft>
                  <a:spcPts val="0"/>
                </a:spcAft>
                <a:defRPr/>
              </a:pPr>
              <a:t>‹N°›</a:t>
            </a:fld>
            <a:endParaRPr lang="fr-BE" sz="1600" dirty="0">
              <a:solidFill>
                <a:schemeClr val="bg1"/>
              </a:solidFill>
              <a:latin typeface="Arial" pitchFamily="34" charset="0"/>
              <a:cs typeface="Arial" pitchFamily="34" charset="0"/>
            </a:endParaRPr>
          </a:p>
        </p:txBody>
      </p:sp>
      <p:sp>
        <p:nvSpPr>
          <p:cNvPr id="8" name="ZoneTexte 13"/>
          <p:cNvSpPr txBox="1"/>
          <p:nvPr userDrawn="1"/>
        </p:nvSpPr>
        <p:spPr>
          <a:xfrm>
            <a:off x="1298575" y="6469063"/>
            <a:ext cx="4641850" cy="246062"/>
          </a:xfrm>
          <a:prstGeom prst="rect">
            <a:avLst/>
          </a:prstGeom>
          <a:noFill/>
        </p:spPr>
        <p:txBody>
          <a:bodyPr>
            <a:spAutoFit/>
          </a:bodyPr>
          <a:lstStyle/>
          <a:p>
            <a:pPr fontAlgn="auto">
              <a:spcBef>
                <a:spcPts val="0"/>
              </a:spcBef>
              <a:spcAft>
                <a:spcPts val="0"/>
              </a:spcAft>
              <a:defRPr/>
            </a:pPr>
            <a:r>
              <a:rPr lang="fr-FR" sz="1000" b="1" dirty="0">
                <a:solidFill>
                  <a:schemeClr val="bg1"/>
                </a:solidFill>
                <a:latin typeface="Arial" pitchFamily="34" charset="0"/>
                <a:cs typeface="Arial" pitchFamily="34" charset="0"/>
              </a:rPr>
              <a:t>Florent MILLET / </a:t>
            </a:r>
            <a:r>
              <a:rPr lang="fr-FR" sz="1000" b="1" dirty="0">
                <a:solidFill>
                  <a:srgbClr val="C5DD01"/>
                </a:solidFill>
                <a:latin typeface="Arial" pitchFamily="34" charset="0"/>
                <a:cs typeface="Arial" pitchFamily="34" charset="0"/>
              </a:rPr>
              <a:t>Avancée du projet d’entrepôt de données </a:t>
            </a:r>
            <a:r>
              <a:rPr lang="fr-FR" sz="1000" b="1" dirty="0" err="1">
                <a:solidFill>
                  <a:srgbClr val="C5DD01"/>
                </a:solidFill>
                <a:latin typeface="Arial" pitchFamily="34" charset="0"/>
                <a:cs typeface="Arial" pitchFamily="34" charset="0"/>
              </a:rPr>
              <a:t>InfoSol</a:t>
            </a:r>
            <a:r>
              <a:rPr lang="fr-FR" sz="1000" b="1" dirty="0">
                <a:solidFill>
                  <a:srgbClr val="C5DD01"/>
                </a:solidFill>
                <a:latin typeface="Arial" pitchFamily="34" charset="0"/>
                <a:cs typeface="Arial" pitchFamily="34" charset="0"/>
              </a:rPr>
              <a:t> </a:t>
            </a:r>
          </a:p>
        </p:txBody>
      </p:sp>
      <p:sp>
        <p:nvSpPr>
          <p:cNvPr id="9" name="ZoneTexte 14"/>
          <p:cNvSpPr txBox="1"/>
          <p:nvPr userDrawn="1"/>
        </p:nvSpPr>
        <p:spPr>
          <a:xfrm>
            <a:off x="7115175" y="6469063"/>
            <a:ext cx="1905000" cy="230187"/>
          </a:xfrm>
          <a:prstGeom prst="rect">
            <a:avLst/>
          </a:prstGeom>
          <a:noFill/>
        </p:spPr>
        <p:txBody>
          <a:bodyPr>
            <a:spAutoFit/>
          </a:bodyPr>
          <a:lstStyle/>
          <a:p>
            <a:pPr algn="r" fontAlgn="auto">
              <a:spcBef>
                <a:spcPts val="0"/>
              </a:spcBef>
              <a:spcAft>
                <a:spcPts val="0"/>
              </a:spcAft>
              <a:defRPr/>
            </a:pPr>
            <a:r>
              <a:rPr lang="fr-FR" sz="900" b="1" dirty="0" smtClean="0">
                <a:solidFill>
                  <a:schemeClr val="bg1"/>
                </a:solidFill>
                <a:latin typeface="Arial" pitchFamily="34" charset="0"/>
                <a:cs typeface="Arial" pitchFamily="34" charset="0"/>
              </a:rPr>
              <a:t>19/ 06 </a:t>
            </a:r>
            <a:r>
              <a:rPr lang="fr-FR" sz="900" b="1" dirty="0">
                <a:solidFill>
                  <a:schemeClr val="bg1"/>
                </a:solidFill>
                <a:latin typeface="Arial" pitchFamily="34" charset="0"/>
                <a:cs typeface="Arial" pitchFamily="34" charset="0"/>
              </a:rPr>
              <a:t>/ </a:t>
            </a:r>
            <a:r>
              <a:rPr lang="fr-FR" sz="900" b="1" dirty="0" smtClean="0">
                <a:solidFill>
                  <a:schemeClr val="bg1"/>
                </a:solidFill>
                <a:latin typeface="Arial" pitchFamily="34" charset="0"/>
                <a:cs typeface="Arial" pitchFamily="34" charset="0"/>
              </a:rPr>
              <a:t>2014</a:t>
            </a:r>
            <a:endParaRPr lang="fr-FR" sz="900" b="1" dirty="0">
              <a:solidFill>
                <a:schemeClr val="bg1"/>
              </a:solidFill>
              <a:latin typeface="Arial" pitchFamily="34" charset="0"/>
              <a:cs typeface="Arial" pitchFamily="34" charset="0"/>
            </a:endParaRPr>
          </a:p>
        </p:txBody>
      </p:sp>
      <p:pic>
        <p:nvPicPr>
          <p:cNvPr id="10" name="Picture 4" descr="http://www.adastracorp.com/sites/adastracorp.com/files/solutions_datawarehousing-1.jpg"/>
          <p:cNvPicPr>
            <a:picLocks noChangeAspect="1" noChangeArrowheads="1"/>
          </p:cNvPicPr>
          <p:nvPr userDrawn="1"/>
        </p:nvPicPr>
        <p:blipFill>
          <a:blip r:embed="rId4" cstate="print">
            <a:duotone>
              <a:schemeClr val="accent3">
                <a:shade val="45000"/>
                <a:satMod val="135000"/>
              </a:schemeClr>
              <a:prstClr val="white"/>
            </a:duotone>
            <a:extLst/>
          </a:blip>
          <a:srcRect/>
          <a:stretch>
            <a:fillRect/>
          </a:stretch>
        </p:blipFill>
        <p:spPr bwMode="auto">
          <a:xfrm>
            <a:off x="7912150" y="221382"/>
            <a:ext cx="1124346" cy="975370"/>
          </a:xfrm>
          <a:prstGeom prst="rect">
            <a:avLst/>
          </a:prstGeom>
          <a:noFill/>
          <a:ex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itre">
    <p:bg>
      <p:bgPr>
        <a:gradFill flip="none" rotWithShape="1">
          <a:gsLst>
            <a:gs pos="55000">
              <a:srgbClr val="6F9D20"/>
            </a:gs>
            <a:gs pos="100000">
              <a:srgbClr val="C5DD01"/>
            </a:gs>
          </a:gsLst>
          <a:path path="circle">
            <a:fillToRect l="100000" t="100000"/>
          </a:path>
          <a:tileRect r="-100000" b="-100000"/>
        </a:gradFill>
        <a:effectLst/>
      </p:bgPr>
    </p:bg>
    <p:spTree>
      <p:nvGrpSpPr>
        <p:cNvPr id="1" name=""/>
        <p:cNvGrpSpPr/>
        <p:nvPr/>
      </p:nvGrpSpPr>
      <p:grpSpPr>
        <a:xfrm>
          <a:off x="0" y="0"/>
          <a:ext cx="0" cy="0"/>
          <a:chOff x="0" y="0"/>
          <a:chExt cx="0" cy="0"/>
        </a:xfrm>
      </p:grpSpPr>
      <p:pic>
        <p:nvPicPr>
          <p:cNvPr id="2" name="Image 6"/>
          <p:cNvPicPr>
            <a:picLocks noChangeAspect="1"/>
          </p:cNvPicPr>
          <p:nvPr userDrawn="1"/>
        </p:nvPicPr>
        <p:blipFill>
          <a:blip r:embed="rId2"/>
          <a:srcRect/>
          <a:stretch>
            <a:fillRect/>
          </a:stretch>
        </p:blipFill>
        <p:spPr bwMode="auto">
          <a:xfrm>
            <a:off x="1403350" y="44450"/>
            <a:ext cx="1304925" cy="2076450"/>
          </a:xfrm>
          <a:prstGeom prst="rect">
            <a:avLst/>
          </a:prstGeom>
          <a:noFill/>
          <a:ln w="9525">
            <a:noFill/>
            <a:miter lim="800000"/>
            <a:headEnd/>
            <a:tailEnd/>
          </a:ln>
        </p:spPr>
      </p:pic>
      <p:pic>
        <p:nvPicPr>
          <p:cNvPr id="3" name="Image 7"/>
          <p:cNvPicPr>
            <a:picLocks noChangeAspect="1"/>
          </p:cNvPicPr>
          <p:nvPr userDrawn="1"/>
        </p:nvPicPr>
        <p:blipFill>
          <a:blip r:embed="rId3"/>
          <a:srcRect/>
          <a:stretch>
            <a:fillRect/>
          </a:stretch>
        </p:blipFill>
        <p:spPr bwMode="auto">
          <a:xfrm>
            <a:off x="107950" y="6308725"/>
            <a:ext cx="1079500" cy="447675"/>
          </a:xfrm>
          <a:prstGeom prst="rect">
            <a:avLst/>
          </a:prstGeom>
          <a:noFill/>
          <a:ln w="9525">
            <a:noFill/>
            <a:miter lim="800000"/>
            <a:headEnd/>
            <a:tailEnd/>
          </a:ln>
        </p:spPr>
      </p:pic>
      <p:sp>
        <p:nvSpPr>
          <p:cNvPr id="4" name="ZoneTexte 3"/>
          <p:cNvSpPr txBox="1"/>
          <p:nvPr userDrawn="1"/>
        </p:nvSpPr>
        <p:spPr>
          <a:xfrm>
            <a:off x="1298575" y="6469063"/>
            <a:ext cx="4641850" cy="260350"/>
          </a:xfrm>
          <a:prstGeom prst="rect">
            <a:avLst/>
          </a:prstGeom>
          <a:noFill/>
        </p:spPr>
        <p:txBody>
          <a:bodyPr>
            <a:spAutoFit/>
          </a:bodyPr>
          <a:lstStyle/>
          <a:p>
            <a:pPr fontAlgn="auto">
              <a:spcBef>
                <a:spcPts val="0"/>
              </a:spcBef>
              <a:spcAft>
                <a:spcPts val="0"/>
              </a:spcAft>
              <a:defRPr/>
            </a:pPr>
            <a:r>
              <a:rPr lang="fr-FR" sz="1100" b="1" dirty="0">
                <a:solidFill>
                  <a:schemeClr val="bg1"/>
                </a:solidFill>
                <a:latin typeface="Arial" pitchFamily="34" charset="0"/>
                <a:cs typeface="Arial" pitchFamily="34" charset="0"/>
              </a:rPr>
              <a:t>Florent MILLET / </a:t>
            </a:r>
            <a:r>
              <a:rPr lang="fr-FR" sz="1100" b="1" dirty="0">
                <a:solidFill>
                  <a:srgbClr val="C5DD01"/>
                </a:solidFill>
                <a:latin typeface="Arial" pitchFamily="34" charset="0"/>
                <a:cs typeface="Arial" pitchFamily="34" charset="0"/>
              </a:rPr>
              <a:t>Avancée du projet d’entrepôt de données </a:t>
            </a:r>
            <a:r>
              <a:rPr lang="fr-FR" sz="1100" b="1" dirty="0" err="1">
                <a:solidFill>
                  <a:srgbClr val="C5DD01"/>
                </a:solidFill>
                <a:latin typeface="Arial" pitchFamily="34" charset="0"/>
                <a:cs typeface="Arial" pitchFamily="34" charset="0"/>
              </a:rPr>
              <a:t>InfoSol</a:t>
            </a:r>
            <a:r>
              <a:rPr lang="fr-FR" sz="1100" b="1" dirty="0">
                <a:solidFill>
                  <a:srgbClr val="C5DD01"/>
                </a:solidFill>
                <a:latin typeface="Arial" pitchFamily="34" charset="0"/>
                <a:cs typeface="Arial" pitchFamily="34" charset="0"/>
              </a:rPr>
              <a:t> </a:t>
            </a:r>
          </a:p>
        </p:txBody>
      </p:sp>
      <p:sp>
        <p:nvSpPr>
          <p:cNvPr id="5" name="ZoneTexte 4"/>
          <p:cNvSpPr txBox="1"/>
          <p:nvPr userDrawn="1"/>
        </p:nvSpPr>
        <p:spPr>
          <a:xfrm>
            <a:off x="7115175" y="6469063"/>
            <a:ext cx="1905000" cy="246062"/>
          </a:xfrm>
          <a:prstGeom prst="rect">
            <a:avLst/>
          </a:prstGeom>
          <a:noFill/>
        </p:spPr>
        <p:txBody>
          <a:bodyPr>
            <a:spAutoFit/>
          </a:bodyPr>
          <a:lstStyle/>
          <a:p>
            <a:pPr algn="r" fontAlgn="auto">
              <a:spcBef>
                <a:spcPts val="0"/>
              </a:spcBef>
              <a:spcAft>
                <a:spcPts val="0"/>
              </a:spcAft>
              <a:defRPr/>
            </a:pPr>
            <a:r>
              <a:rPr lang="fr-FR" sz="1000" b="1" dirty="0" smtClean="0">
                <a:solidFill>
                  <a:schemeClr val="bg1"/>
                </a:solidFill>
                <a:latin typeface="Arial" pitchFamily="34" charset="0"/>
                <a:cs typeface="Arial" pitchFamily="34" charset="0"/>
              </a:rPr>
              <a:t>19</a:t>
            </a:r>
            <a:r>
              <a:rPr lang="fr-FR" sz="1000" b="1" baseline="0" dirty="0" smtClean="0">
                <a:solidFill>
                  <a:schemeClr val="bg1"/>
                </a:solidFill>
                <a:latin typeface="Arial" pitchFamily="34" charset="0"/>
                <a:cs typeface="Arial" pitchFamily="34" charset="0"/>
              </a:rPr>
              <a:t> </a:t>
            </a:r>
            <a:r>
              <a:rPr lang="fr-FR" sz="1000" b="1" dirty="0" smtClean="0">
                <a:solidFill>
                  <a:schemeClr val="bg1"/>
                </a:solidFill>
                <a:latin typeface="Arial" pitchFamily="34" charset="0"/>
                <a:cs typeface="Arial" pitchFamily="34" charset="0"/>
              </a:rPr>
              <a:t>/ 0 </a:t>
            </a:r>
            <a:r>
              <a:rPr lang="fr-FR" sz="1000" b="1" dirty="0">
                <a:solidFill>
                  <a:schemeClr val="bg1"/>
                </a:solidFill>
                <a:latin typeface="Arial" pitchFamily="34" charset="0"/>
                <a:cs typeface="Arial" pitchFamily="34" charset="0"/>
              </a:rPr>
              <a:t>/ </a:t>
            </a:r>
            <a:r>
              <a:rPr lang="fr-FR" sz="1000" b="1" dirty="0" smtClean="0">
                <a:solidFill>
                  <a:schemeClr val="bg1"/>
                </a:solidFill>
                <a:latin typeface="Arial" pitchFamily="34" charset="0"/>
                <a:cs typeface="Arial" pitchFamily="34" charset="0"/>
              </a:rPr>
              <a:t>2014</a:t>
            </a:r>
            <a:endParaRPr lang="fr-FR" sz="1000" b="1" dirty="0">
              <a:solidFill>
                <a:schemeClr val="bg1"/>
              </a:solidFill>
              <a:latin typeface="Arial" pitchFamily="34" charset="0"/>
              <a:cs typeface="Arial" pitchFamily="34" charset="0"/>
            </a:endParaRPr>
          </a:p>
        </p:txBody>
      </p:sp>
      <p:sp>
        <p:nvSpPr>
          <p:cNvPr id="6" name="Espace réservé du numéro de diapositive 3"/>
          <p:cNvSpPr txBox="1">
            <a:spLocks/>
          </p:cNvSpPr>
          <p:nvPr userDrawn="1"/>
        </p:nvSpPr>
        <p:spPr>
          <a:xfrm>
            <a:off x="7885113" y="6245225"/>
            <a:ext cx="1122362" cy="2508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fr-BE" sz="1600" dirty="0" smtClean="0">
                <a:solidFill>
                  <a:schemeClr val="bg1"/>
                </a:solidFill>
                <a:latin typeface="Arial" pitchFamily="34" charset="0"/>
                <a:cs typeface="Arial" pitchFamily="34" charset="0"/>
              </a:rPr>
              <a:t>.0</a:t>
            </a:r>
            <a:fld id="{D471375F-27E8-433E-B12C-8C91B3E8A378}" type="slidenum">
              <a:rPr lang="fr-BE" sz="1600" smtClean="0">
                <a:solidFill>
                  <a:schemeClr val="bg1"/>
                </a:solidFill>
                <a:latin typeface="Arial" pitchFamily="34" charset="0"/>
                <a:cs typeface="Arial" pitchFamily="34" charset="0"/>
              </a:rPr>
              <a:pPr algn="r" fontAlgn="auto">
                <a:spcBef>
                  <a:spcPts val="0"/>
                </a:spcBef>
                <a:spcAft>
                  <a:spcPts val="0"/>
                </a:spcAft>
                <a:defRPr/>
              </a:pPr>
              <a:t>‹N°›</a:t>
            </a:fld>
            <a:endParaRPr lang="fr-BE" sz="1600" dirty="0">
              <a:solidFill>
                <a:schemeClr val="bg1"/>
              </a:solidFill>
              <a:latin typeface="Arial" pitchFamily="34" charset="0"/>
              <a:cs typeface="Arial" pitchFamily="34" charset="0"/>
            </a:endParaRPr>
          </a:p>
        </p:txBody>
      </p:sp>
      <p:pic>
        <p:nvPicPr>
          <p:cNvPr id="7" name="Picture 4" descr="http://www.adastracorp.com/sites/adastracorp.com/files/solutions_datawarehousing-1.jpg"/>
          <p:cNvPicPr>
            <a:picLocks noChangeAspect="1" noChangeArrowheads="1"/>
          </p:cNvPicPr>
          <p:nvPr userDrawn="1"/>
        </p:nvPicPr>
        <p:blipFill>
          <a:blip r:embed="rId4" cstate="print">
            <a:duotone>
              <a:schemeClr val="accent3">
                <a:shade val="45000"/>
                <a:satMod val="135000"/>
              </a:schemeClr>
              <a:prstClr val="white"/>
            </a:duotone>
            <a:extLst/>
          </a:blip>
          <a:srcRect/>
          <a:stretch>
            <a:fillRect/>
          </a:stretch>
        </p:blipFill>
        <p:spPr bwMode="auto">
          <a:xfrm>
            <a:off x="7912150" y="221382"/>
            <a:ext cx="1124346" cy="975370"/>
          </a:xfrm>
          <a:prstGeom prst="rect">
            <a:avLst/>
          </a:prstGeom>
          <a:noFill/>
          <a:extLst/>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courante">
    <p:spTree>
      <p:nvGrpSpPr>
        <p:cNvPr id="1" name=""/>
        <p:cNvGrpSpPr/>
        <p:nvPr/>
      </p:nvGrpSpPr>
      <p:grpSpPr>
        <a:xfrm>
          <a:off x="0" y="0"/>
          <a:ext cx="0" cy="0"/>
          <a:chOff x="0" y="0"/>
          <a:chExt cx="0" cy="0"/>
        </a:xfrm>
      </p:grpSpPr>
      <p:grpSp>
        <p:nvGrpSpPr>
          <p:cNvPr id="2" name="Groupe 6"/>
          <p:cNvGrpSpPr>
            <a:grpSpLocks/>
          </p:cNvGrpSpPr>
          <p:nvPr userDrawn="1"/>
        </p:nvGrpSpPr>
        <p:grpSpPr bwMode="auto">
          <a:xfrm>
            <a:off x="0" y="6099175"/>
            <a:ext cx="9144000" cy="738188"/>
            <a:chOff x="0" y="6120399"/>
            <a:chExt cx="9144000" cy="737601"/>
          </a:xfrm>
        </p:grpSpPr>
        <p:sp>
          <p:nvSpPr>
            <p:cNvPr id="3" name="Rectangle 7"/>
            <p:cNvSpPr/>
            <p:nvPr/>
          </p:nvSpPr>
          <p:spPr>
            <a:xfrm>
              <a:off x="0" y="6165304"/>
              <a:ext cx="9144000" cy="692696"/>
            </a:xfrm>
            <a:prstGeom prst="rect">
              <a:avLst/>
            </a:prstGeom>
            <a:gradFill flip="none" rotWithShape="1">
              <a:gsLst>
                <a:gs pos="0">
                  <a:srgbClr val="C5DD01"/>
                </a:gs>
                <a:gs pos="11000">
                  <a:srgbClr val="6F9D20"/>
                </a:gs>
                <a:gs pos="100000">
                  <a:srgbClr val="6F9D20"/>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pic>
          <p:nvPicPr>
            <p:cNvPr id="4" name="Image 8"/>
            <p:cNvPicPr>
              <a:picLocks noChangeAspect="1"/>
            </p:cNvPicPr>
            <p:nvPr/>
          </p:nvPicPr>
          <p:blipFill>
            <a:blip r:embed="rId2"/>
            <a:srcRect/>
            <a:stretch>
              <a:fillRect/>
            </a:stretch>
          </p:blipFill>
          <p:spPr bwMode="auto">
            <a:xfrm>
              <a:off x="107504" y="6309320"/>
              <a:ext cx="1080000" cy="447225"/>
            </a:xfrm>
            <a:prstGeom prst="rect">
              <a:avLst/>
            </a:prstGeom>
            <a:noFill/>
            <a:ln w="9525">
              <a:noFill/>
              <a:miter lim="800000"/>
              <a:headEnd/>
              <a:tailEnd/>
            </a:ln>
          </p:spPr>
        </p:pic>
        <p:sp>
          <p:nvSpPr>
            <p:cNvPr id="5" name="Rectangle 9"/>
            <p:cNvSpPr/>
            <p:nvPr/>
          </p:nvSpPr>
          <p:spPr>
            <a:xfrm>
              <a:off x="0" y="6120399"/>
              <a:ext cx="1403350" cy="46001"/>
            </a:xfrm>
            <a:prstGeom prst="rect">
              <a:avLst/>
            </a:prstGeom>
            <a:solidFill>
              <a:srgbClr val="C5DD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pSp>
      <p:pic>
        <p:nvPicPr>
          <p:cNvPr id="6" name="Image 10"/>
          <p:cNvPicPr>
            <a:picLocks noChangeAspect="1"/>
          </p:cNvPicPr>
          <p:nvPr userDrawn="1"/>
        </p:nvPicPr>
        <p:blipFill>
          <a:blip r:embed="rId3"/>
          <a:srcRect/>
          <a:stretch>
            <a:fillRect/>
          </a:stretch>
        </p:blipFill>
        <p:spPr bwMode="auto">
          <a:xfrm>
            <a:off x="1403350" y="44450"/>
            <a:ext cx="1304925" cy="2076450"/>
          </a:xfrm>
          <a:prstGeom prst="rect">
            <a:avLst/>
          </a:prstGeom>
          <a:noFill/>
          <a:ln w="9525">
            <a:noFill/>
            <a:miter lim="800000"/>
            <a:headEnd/>
            <a:tailEnd/>
          </a:ln>
        </p:spPr>
      </p:pic>
      <p:sp>
        <p:nvSpPr>
          <p:cNvPr id="7" name="ZoneTexte 17"/>
          <p:cNvSpPr txBox="1"/>
          <p:nvPr userDrawn="1"/>
        </p:nvSpPr>
        <p:spPr>
          <a:xfrm>
            <a:off x="1298575" y="260350"/>
            <a:ext cx="6769100" cy="523875"/>
          </a:xfrm>
          <a:prstGeom prst="rect">
            <a:avLst/>
          </a:prstGeom>
          <a:solidFill>
            <a:schemeClr val="bg1"/>
          </a:solidFill>
        </p:spPr>
        <p:txBody>
          <a:bodyPr>
            <a:spAutoFit/>
          </a:bodyPr>
          <a:lstStyle/>
          <a:p>
            <a:pPr fontAlgn="auto">
              <a:spcBef>
                <a:spcPts val="0"/>
              </a:spcBef>
              <a:spcAft>
                <a:spcPts val="0"/>
              </a:spcAft>
              <a:defRPr/>
            </a:pPr>
            <a:r>
              <a:rPr lang="fr-FR" sz="2800" b="1" dirty="0">
                <a:solidFill>
                  <a:srgbClr val="6F9D20"/>
                </a:solidFill>
                <a:latin typeface="Arial" pitchFamily="34" charset="0"/>
                <a:cs typeface="Arial" pitchFamily="34" charset="0"/>
              </a:rPr>
              <a:t>SOMMAIRE</a:t>
            </a:r>
          </a:p>
        </p:txBody>
      </p:sp>
      <p:sp>
        <p:nvSpPr>
          <p:cNvPr id="8" name="ZoneTexte 18"/>
          <p:cNvSpPr txBox="1"/>
          <p:nvPr userDrawn="1"/>
        </p:nvSpPr>
        <p:spPr>
          <a:xfrm>
            <a:off x="1298575" y="6469063"/>
            <a:ext cx="4641850" cy="246062"/>
          </a:xfrm>
          <a:prstGeom prst="rect">
            <a:avLst/>
          </a:prstGeom>
          <a:noFill/>
        </p:spPr>
        <p:txBody>
          <a:bodyPr>
            <a:spAutoFit/>
          </a:bodyPr>
          <a:lstStyle/>
          <a:p>
            <a:pPr fontAlgn="auto">
              <a:spcBef>
                <a:spcPts val="0"/>
              </a:spcBef>
              <a:spcAft>
                <a:spcPts val="0"/>
              </a:spcAft>
              <a:defRPr/>
            </a:pPr>
            <a:r>
              <a:rPr lang="fr-FR" sz="1000" b="1" dirty="0">
                <a:solidFill>
                  <a:schemeClr val="bg1"/>
                </a:solidFill>
                <a:latin typeface="Arial" pitchFamily="34" charset="0"/>
                <a:cs typeface="Arial" pitchFamily="34" charset="0"/>
              </a:rPr>
              <a:t>Florent MILLET / </a:t>
            </a:r>
            <a:r>
              <a:rPr lang="fr-FR" sz="1000" b="1" dirty="0">
                <a:solidFill>
                  <a:srgbClr val="C5DD01"/>
                </a:solidFill>
                <a:latin typeface="Arial" pitchFamily="34" charset="0"/>
                <a:cs typeface="Arial" pitchFamily="34" charset="0"/>
              </a:rPr>
              <a:t>Avancée du projet d’entrepôt de données </a:t>
            </a:r>
            <a:r>
              <a:rPr lang="fr-FR" sz="1000" b="1" dirty="0" err="1">
                <a:solidFill>
                  <a:srgbClr val="C5DD01"/>
                </a:solidFill>
                <a:latin typeface="Arial" pitchFamily="34" charset="0"/>
                <a:cs typeface="Arial" pitchFamily="34" charset="0"/>
              </a:rPr>
              <a:t>InfoSol</a:t>
            </a:r>
            <a:r>
              <a:rPr lang="fr-FR" sz="1000" b="1" dirty="0">
                <a:solidFill>
                  <a:srgbClr val="C5DD01"/>
                </a:solidFill>
                <a:latin typeface="Arial" pitchFamily="34" charset="0"/>
                <a:cs typeface="Arial" pitchFamily="34" charset="0"/>
              </a:rPr>
              <a:t> </a:t>
            </a:r>
          </a:p>
        </p:txBody>
      </p:sp>
      <p:sp>
        <p:nvSpPr>
          <p:cNvPr id="9" name="ZoneTexte 19"/>
          <p:cNvSpPr txBox="1"/>
          <p:nvPr userDrawn="1"/>
        </p:nvSpPr>
        <p:spPr>
          <a:xfrm>
            <a:off x="7115175" y="6469063"/>
            <a:ext cx="1905000" cy="230187"/>
          </a:xfrm>
          <a:prstGeom prst="rect">
            <a:avLst/>
          </a:prstGeom>
          <a:noFill/>
        </p:spPr>
        <p:txBody>
          <a:bodyPr>
            <a:spAutoFit/>
          </a:bodyPr>
          <a:lstStyle/>
          <a:p>
            <a:pPr algn="r" fontAlgn="auto">
              <a:spcBef>
                <a:spcPts val="0"/>
              </a:spcBef>
              <a:spcAft>
                <a:spcPts val="0"/>
              </a:spcAft>
              <a:defRPr/>
            </a:pPr>
            <a:r>
              <a:rPr lang="fr-FR" sz="900" b="1" dirty="0" smtClean="0">
                <a:solidFill>
                  <a:schemeClr val="bg1"/>
                </a:solidFill>
                <a:latin typeface="Arial" pitchFamily="34" charset="0"/>
                <a:cs typeface="Arial" pitchFamily="34" charset="0"/>
              </a:rPr>
              <a:t>19 </a:t>
            </a:r>
            <a:r>
              <a:rPr lang="fr-FR" sz="900" b="1" dirty="0">
                <a:solidFill>
                  <a:schemeClr val="bg1"/>
                </a:solidFill>
                <a:latin typeface="Arial" pitchFamily="34" charset="0"/>
                <a:cs typeface="Arial" pitchFamily="34" charset="0"/>
              </a:rPr>
              <a:t>/ </a:t>
            </a:r>
            <a:r>
              <a:rPr lang="fr-FR" sz="900" b="1" dirty="0" smtClean="0">
                <a:solidFill>
                  <a:schemeClr val="bg1"/>
                </a:solidFill>
                <a:latin typeface="Arial" pitchFamily="34" charset="0"/>
                <a:cs typeface="Arial" pitchFamily="34" charset="0"/>
              </a:rPr>
              <a:t>06 </a:t>
            </a:r>
            <a:r>
              <a:rPr lang="fr-FR" sz="900" b="1" dirty="0">
                <a:solidFill>
                  <a:schemeClr val="bg1"/>
                </a:solidFill>
                <a:latin typeface="Arial" pitchFamily="34" charset="0"/>
                <a:cs typeface="Arial" pitchFamily="34" charset="0"/>
              </a:rPr>
              <a:t>/ </a:t>
            </a:r>
            <a:r>
              <a:rPr lang="fr-FR" sz="900" b="1" dirty="0" smtClean="0">
                <a:solidFill>
                  <a:schemeClr val="bg1"/>
                </a:solidFill>
                <a:latin typeface="Arial" pitchFamily="34" charset="0"/>
                <a:cs typeface="Arial" pitchFamily="34" charset="0"/>
              </a:rPr>
              <a:t>2014</a:t>
            </a:r>
            <a:endParaRPr lang="fr-FR" sz="900" b="1" dirty="0">
              <a:solidFill>
                <a:schemeClr val="bg1"/>
              </a:solidFill>
              <a:latin typeface="Arial" pitchFamily="34" charset="0"/>
              <a:cs typeface="Arial" pitchFamily="34" charset="0"/>
            </a:endParaRPr>
          </a:p>
        </p:txBody>
      </p:sp>
      <p:sp>
        <p:nvSpPr>
          <p:cNvPr id="10" name="Espace réservé du numéro de diapositive 3"/>
          <p:cNvSpPr txBox="1">
            <a:spLocks/>
          </p:cNvSpPr>
          <p:nvPr userDrawn="1"/>
        </p:nvSpPr>
        <p:spPr>
          <a:xfrm>
            <a:off x="7885113" y="6245225"/>
            <a:ext cx="1122362" cy="2508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fr-BE" sz="1600" dirty="0" smtClean="0">
                <a:solidFill>
                  <a:schemeClr val="bg1"/>
                </a:solidFill>
                <a:latin typeface="Arial" pitchFamily="34" charset="0"/>
                <a:cs typeface="Arial" pitchFamily="34" charset="0"/>
              </a:rPr>
              <a:t>.0</a:t>
            </a:r>
            <a:fld id="{7220D7F1-8C29-411A-8D1F-D5425FAFB2BE}" type="slidenum">
              <a:rPr lang="fr-BE" sz="1600" smtClean="0">
                <a:solidFill>
                  <a:schemeClr val="bg1"/>
                </a:solidFill>
                <a:latin typeface="Arial" pitchFamily="34" charset="0"/>
                <a:cs typeface="Arial" pitchFamily="34" charset="0"/>
              </a:rPr>
              <a:pPr algn="r" fontAlgn="auto">
                <a:spcBef>
                  <a:spcPts val="0"/>
                </a:spcBef>
                <a:spcAft>
                  <a:spcPts val="0"/>
                </a:spcAft>
                <a:defRPr/>
              </a:pPr>
              <a:t>‹N°›</a:t>
            </a:fld>
            <a:endParaRPr lang="fr-BE" sz="1600" dirty="0">
              <a:solidFill>
                <a:schemeClr val="bg1"/>
              </a:solidFill>
              <a:latin typeface="Arial" pitchFamily="34" charset="0"/>
              <a:cs typeface="Arial" pitchFamily="34" charset="0"/>
            </a:endParaRPr>
          </a:p>
        </p:txBody>
      </p:sp>
      <p:pic>
        <p:nvPicPr>
          <p:cNvPr id="11" name="Picture 4" descr="http://www.adastracorp.com/sites/adastracorp.com/files/solutions_datawarehousing-1.jpg"/>
          <p:cNvPicPr>
            <a:picLocks noChangeAspect="1" noChangeArrowheads="1"/>
          </p:cNvPicPr>
          <p:nvPr userDrawn="1"/>
        </p:nvPicPr>
        <p:blipFill>
          <a:blip r:embed="rId4" cstate="print">
            <a:duotone>
              <a:schemeClr val="accent3">
                <a:shade val="45000"/>
                <a:satMod val="135000"/>
              </a:schemeClr>
              <a:prstClr val="white"/>
            </a:duotone>
            <a:extLst/>
          </a:blip>
          <a:srcRect/>
          <a:stretch>
            <a:fillRect/>
          </a:stretch>
        </p:blipFill>
        <p:spPr bwMode="auto">
          <a:xfrm>
            <a:off x="7912150" y="221382"/>
            <a:ext cx="1124346" cy="975370"/>
          </a:xfrm>
          <a:prstGeom prst="rect">
            <a:avLst/>
          </a:prstGeom>
          <a:noFill/>
          <a:extLst/>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Espace réservé du numéro de diapositive 3"/>
          <p:cNvSpPr>
            <a:spLocks noGrp="1"/>
          </p:cNvSpPr>
          <p:nvPr>
            <p:ph type="sldNum" sz="quarter" idx="4"/>
          </p:nvPr>
        </p:nvSpPr>
        <p:spPr>
          <a:xfrm>
            <a:off x="7885113" y="6245225"/>
            <a:ext cx="1122362" cy="250825"/>
          </a:xfrm>
          <a:prstGeom prst="rect">
            <a:avLst/>
          </a:prstGeom>
        </p:spPr>
        <p:txBody>
          <a:bodyPr/>
          <a:lstStyle>
            <a:lvl1pPr algn="r" fontAlgn="auto">
              <a:spcBef>
                <a:spcPts val="0"/>
              </a:spcBef>
              <a:spcAft>
                <a:spcPts val="0"/>
              </a:spcAft>
              <a:defRPr sz="1600">
                <a:solidFill>
                  <a:schemeClr val="bg1"/>
                </a:solidFill>
                <a:latin typeface="Arial" pitchFamily="34" charset="0"/>
                <a:cs typeface="Arial" pitchFamily="34" charset="0"/>
              </a:defRPr>
            </a:lvl1pPr>
          </a:lstStyle>
          <a:p>
            <a:pPr>
              <a:defRPr/>
            </a:pPr>
            <a:r>
              <a:rPr lang="fr-BE"/>
              <a:t>.0</a:t>
            </a:r>
            <a:fld id="{41BACF9C-43DD-4660-BD23-520AFF4D0219}" type="slidenum">
              <a:rPr lang="fr-BE"/>
              <a:pPr>
                <a:defRPr/>
              </a:pPr>
              <a:t>‹N°›</a:t>
            </a:fld>
            <a:endParaRPr lang="fr-BE"/>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0.png"/><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5.png"/><Relationship Id="rId3" Type="http://schemas.openxmlformats.org/officeDocument/2006/relationships/image" Target="../media/image19.png"/><Relationship Id="rId7" Type="http://schemas.openxmlformats.org/officeDocument/2006/relationships/image" Target="../media/image23.png"/><Relationship Id="rId12"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17.png"/><Relationship Id="rId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image" Target="../media/image20.png"/><Relationship Id="rId9"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ZoneTexte 3"/>
          <p:cNvSpPr txBox="1">
            <a:spLocks noChangeArrowheads="1"/>
          </p:cNvSpPr>
          <p:nvPr/>
        </p:nvSpPr>
        <p:spPr bwMode="auto">
          <a:xfrm>
            <a:off x="1282700" y="3829050"/>
            <a:ext cx="6769100" cy="579438"/>
          </a:xfrm>
          <a:prstGeom prst="rect">
            <a:avLst/>
          </a:prstGeom>
          <a:noFill/>
          <a:ln w="9525">
            <a:noFill/>
            <a:miter lim="800000"/>
            <a:headEnd/>
            <a:tailEnd/>
          </a:ln>
        </p:spPr>
        <p:txBody>
          <a:bodyPr>
            <a:spAutoFit/>
          </a:bodyPr>
          <a:lstStyle/>
          <a:p>
            <a:r>
              <a:rPr lang="fr-FR" sz="3200" b="1">
                <a:solidFill>
                  <a:schemeClr val="bg1"/>
                </a:solidFill>
                <a:cs typeface="Arial" charset="0"/>
              </a:rPr>
              <a:t>AG InfoSol : Entrepôt de données</a:t>
            </a:r>
          </a:p>
        </p:txBody>
      </p:sp>
      <p:sp>
        <p:nvSpPr>
          <p:cNvPr id="8194" name="ZoneTexte 4"/>
          <p:cNvSpPr txBox="1">
            <a:spLocks noChangeArrowheads="1"/>
          </p:cNvSpPr>
          <p:nvPr/>
        </p:nvSpPr>
        <p:spPr bwMode="auto">
          <a:xfrm>
            <a:off x="1298575" y="4859338"/>
            <a:ext cx="6769100" cy="369887"/>
          </a:xfrm>
          <a:prstGeom prst="rect">
            <a:avLst/>
          </a:prstGeom>
          <a:noFill/>
          <a:ln w="9525">
            <a:noFill/>
            <a:miter lim="800000"/>
            <a:headEnd/>
            <a:tailEnd/>
          </a:ln>
        </p:spPr>
        <p:txBody>
          <a:bodyPr>
            <a:spAutoFit/>
          </a:bodyPr>
          <a:lstStyle/>
          <a:p>
            <a:r>
              <a:rPr lang="fr-FR" b="1">
                <a:solidFill>
                  <a:srgbClr val="C5DD01"/>
                </a:solidFill>
                <a:cs typeface="Arial" charset="0"/>
              </a:rPr>
              <a:t>Point sur l’avancée du projet</a:t>
            </a:r>
          </a:p>
        </p:txBody>
      </p:sp>
      <p:pic>
        <p:nvPicPr>
          <p:cNvPr id="1028" name="Picture 4" descr="http://www.adastracorp.com/sites/adastracorp.com/files/solutions_datawarehousing-1.jpg"/>
          <p:cNvPicPr>
            <a:picLocks noChangeAspect="1" noChangeArrowheads="1"/>
          </p:cNvPicPr>
          <p:nvPr/>
        </p:nvPicPr>
        <p:blipFill>
          <a:blip r:embed="rId3">
            <a:duotone>
              <a:schemeClr val="accent3">
                <a:shade val="45000"/>
                <a:satMod val="135000"/>
              </a:schemeClr>
              <a:prstClr val="white"/>
            </a:duotone>
            <a:extLst/>
          </a:blip>
          <a:srcRect/>
          <a:stretch>
            <a:fillRect/>
          </a:stretch>
        </p:blipFill>
        <p:spPr bwMode="auto">
          <a:xfrm>
            <a:off x="5940152" y="332656"/>
            <a:ext cx="2883226" cy="25011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a:spLocks noChangeArrowheads="1"/>
          </p:cNvSpPr>
          <p:nvPr/>
        </p:nvSpPr>
        <p:spPr bwMode="auto">
          <a:xfrm>
            <a:off x="1298575" y="260350"/>
            <a:ext cx="6513513" cy="523220"/>
          </a:xfrm>
          <a:prstGeom prst="rect">
            <a:avLst/>
          </a:prstGeom>
          <a:solidFill>
            <a:schemeClr val="bg1"/>
          </a:solidFill>
          <a:ln w="9525">
            <a:noFill/>
            <a:miter lim="800000"/>
            <a:headEnd/>
            <a:tailEnd/>
          </a:ln>
        </p:spPr>
        <p:txBody>
          <a:bodyPr>
            <a:spAutoFit/>
          </a:bodyPr>
          <a:lstStyle/>
          <a:p>
            <a:r>
              <a:rPr lang="fr-FR" sz="2800" b="1" dirty="0" smtClean="0">
                <a:solidFill>
                  <a:srgbClr val="6F9D20"/>
                </a:solidFill>
                <a:cs typeface="Arial" charset="0"/>
              </a:rPr>
              <a:t>Documentation de l’entrepôt (1/2)</a:t>
            </a:r>
            <a:endParaRPr lang="fr-FR" sz="2800" b="1" dirty="0">
              <a:solidFill>
                <a:srgbClr val="6F9D20"/>
              </a:solidFill>
              <a:cs typeface="Arial" charset="0"/>
            </a:endParaRPr>
          </a:p>
        </p:txBody>
      </p:sp>
      <p:sp>
        <p:nvSpPr>
          <p:cNvPr id="4" name="ZoneTexte 3"/>
          <p:cNvSpPr txBox="1"/>
          <p:nvPr/>
        </p:nvSpPr>
        <p:spPr>
          <a:xfrm>
            <a:off x="205160" y="1412776"/>
            <a:ext cx="8740576" cy="4770537"/>
          </a:xfrm>
          <a:prstGeom prst="rect">
            <a:avLst/>
          </a:prstGeom>
          <a:noFill/>
        </p:spPr>
        <p:txBody>
          <a:bodyPr wrap="square" rtlCol="0">
            <a:spAutoFit/>
          </a:bodyPr>
          <a:lstStyle/>
          <a:p>
            <a:r>
              <a:rPr lang="fr-FR" sz="1600" b="1" dirty="0">
                <a:solidFill>
                  <a:schemeClr val="tx1">
                    <a:lumMod val="65000"/>
                    <a:lumOff val="35000"/>
                  </a:schemeClr>
                </a:solidFill>
              </a:rPr>
              <a:t>Document de cadrage </a:t>
            </a:r>
            <a:endParaRPr lang="fr-FR" sz="1600" b="1" dirty="0" smtClean="0">
              <a:solidFill>
                <a:schemeClr val="tx1">
                  <a:lumMod val="65000"/>
                  <a:lumOff val="35000"/>
                </a:schemeClr>
              </a:solidFill>
            </a:endParaRPr>
          </a:p>
          <a:p>
            <a:r>
              <a:rPr lang="fr-FR" sz="1600" dirty="0" smtClean="0">
                <a:solidFill>
                  <a:schemeClr val="tx1">
                    <a:lumMod val="65000"/>
                    <a:lumOff val="35000"/>
                  </a:schemeClr>
                </a:solidFill>
              </a:rPr>
              <a:t>Document de conception générale de l’entrepôt.</a:t>
            </a:r>
          </a:p>
          <a:p>
            <a:endParaRPr lang="fr-FR" sz="1600" dirty="0" smtClean="0">
              <a:solidFill>
                <a:schemeClr val="tx1">
                  <a:lumMod val="65000"/>
                  <a:lumOff val="35000"/>
                </a:schemeClr>
              </a:solidFill>
            </a:endParaRPr>
          </a:p>
          <a:p>
            <a:pPr marL="285750" indent="-285750">
              <a:buFontTx/>
              <a:buChar char="-"/>
            </a:pPr>
            <a:r>
              <a:rPr lang="fr-FR" sz="1600" dirty="0" smtClean="0">
                <a:solidFill>
                  <a:schemeClr val="tx1">
                    <a:lumMod val="65000"/>
                    <a:lumOff val="35000"/>
                  </a:schemeClr>
                </a:solidFill>
              </a:rPr>
              <a:t>Objectifs et périmètres du projet</a:t>
            </a:r>
          </a:p>
          <a:p>
            <a:pPr marL="285750" indent="-285750">
              <a:buFontTx/>
              <a:buChar char="-"/>
            </a:pPr>
            <a:r>
              <a:rPr lang="fr-FR" sz="1600" dirty="0" smtClean="0">
                <a:solidFill>
                  <a:schemeClr val="tx1">
                    <a:lumMod val="65000"/>
                    <a:lumOff val="35000"/>
                  </a:schemeClr>
                </a:solidFill>
              </a:rPr>
              <a:t>Description référentiels (dimensions) &amp; indicateurs (faits)</a:t>
            </a:r>
          </a:p>
          <a:p>
            <a:pPr marL="285750" indent="-285750">
              <a:buFontTx/>
              <a:buChar char="-"/>
            </a:pPr>
            <a:r>
              <a:rPr lang="fr-FR" sz="1600" dirty="0" smtClean="0">
                <a:solidFill>
                  <a:schemeClr val="tx1">
                    <a:lumMod val="65000"/>
                    <a:lumOff val="35000"/>
                  </a:schemeClr>
                </a:solidFill>
              </a:rPr>
              <a:t>Explication règles de gestion des données</a:t>
            </a:r>
          </a:p>
          <a:p>
            <a:pPr marL="285750" indent="-285750">
              <a:buFontTx/>
              <a:buChar char="-"/>
            </a:pPr>
            <a:r>
              <a:rPr lang="fr-FR" sz="1600" dirty="0" smtClean="0">
                <a:solidFill>
                  <a:schemeClr val="tx1">
                    <a:lumMod val="65000"/>
                    <a:lumOff val="35000"/>
                  </a:schemeClr>
                </a:solidFill>
              </a:rPr>
              <a:t>Modèles de données</a:t>
            </a:r>
          </a:p>
          <a:p>
            <a:endParaRPr lang="fr-FR" sz="1600" b="1" dirty="0" smtClean="0">
              <a:solidFill>
                <a:schemeClr val="tx1">
                  <a:lumMod val="65000"/>
                  <a:lumOff val="35000"/>
                </a:schemeClr>
              </a:solidFill>
            </a:endParaRPr>
          </a:p>
          <a:p>
            <a:r>
              <a:rPr lang="fr-FR" sz="1600" b="1" dirty="0" smtClean="0">
                <a:solidFill>
                  <a:schemeClr val="tx1">
                    <a:lumMod val="65000"/>
                    <a:lumOff val="35000"/>
                  </a:schemeClr>
                </a:solidFill>
              </a:rPr>
              <a:t>Fiches </a:t>
            </a:r>
            <a:r>
              <a:rPr lang="fr-FR" sz="1600" b="1" dirty="0">
                <a:solidFill>
                  <a:schemeClr val="tx1">
                    <a:lumMod val="65000"/>
                    <a:lumOff val="35000"/>
                  </a:schemeClr>
                </a:solidFill>
              </a:rPr>
              <a:t>d’indicateur</a:t>
            </a:r>
          </a:p>
          <a:p>
            <a:r>
              <a:rPr lang="fr-FR" sz="1600" dirty="0">
                <a:solidFill>
                  <a:schemeClr val="tx1">
                    <a:lumMod val="65000"/>
                    <a:lumOff val="35000"/>
                  </a:schemeClr>
                </a:solidFill>
              </a:rPr>
              <a:t>Document unitaire </a:t>
            </a:r>
            <a:r>
              <a:rPr lang="fr-FR" sz="1600" dirty="0" smtClean="0">
                <a:solidFill>
                  <a:schemeClr val="tx1">
                    <a:lumMod val="65000"/>
                    <a:lumOff val="35000"/>
                  </a:schemeClr>
                </a:solidFill>
              </a:rPr>
              <a:t>de description du besoin utilisateur et de la mise en œuvre de la réponse.</a:t>
            </a:r>
          </a:p>
          <a:p>
            <a:endParaRPr lang="fr-FR" sz="1600" dirty="0" smtClean="0">
              <a:solidFill>
                <a:schemeClr val="tx1">
                  <a:lumMod val="65000"/>
                  <a:lumOff val="35000"/>
                </a:schemeClr>
              </a:solidFill>
            </a:endParaRPr>
          </a:p>
          <a:p>
            <a:pPr marL="285750" indent="-285750">
              <a:buFontTx/>
              <a:buChar char="-"/>
            </a:pPr>
            <a:r>
              <a:rPr lang="fr-FR" sz="1600" dirty="0" smtClean="0">
                <a:solidFill>
                  <a:schemeClr val="tx1">
                    <a:lumMod val="65000"/>
                    <a:lumOff val="35000"/>
                  </a:schemeClr>
                </a:solidFill>
              </a:rPr>
              <a:t>Problématique et traduction du besoin</a:t>
            </a:r>
          </a:p>
          <a:p>
            <a:pPr marL="285750" indent="-285750">
              <a:buFontTx/>
              <a:buChar char="-"/>
            </a:pPr>
            <a:r>
              <a:rPr lang="fr-FR" sz="1600" dirty="0" smtClean="0">
                <a:solidFill>
                  <a:schemeClr val="tx1">
                    <a:lumMod val="65000"/>
                    <a:lumOff val="35000"/>
                  </a:schemeClr>
                </a:solidFill>
              </a:rPr>
              <a:t>Règles métiers </a:t>
            </a:r>
            <a:r>
              <a:rPr lang="fr-FR" sz="1600" dirty="0">
                <a:solidFill>
                  <a:schemeClr val="tx1">
                    <a:lumMod val="65000"/>
                    <a:lumOff val="35000"/>
                  </a:schemeClr>
                </a:solidFill>
              </a:rPr>
              <a:t>de transformation et d’intégration des données </a:t>
            </a:r>
            <a:endParaRPr lang="fr-FR" sz="1600" dirty="0" smtClean="0">
              <a:solidFill>
                <a:schemeClr val="tx1">
                  <a:lumMod val="65000"/>
                  <a:lumOff val="35000"/>
                </a:schemeClr>
              </a:solidFill>
            </a:endParaRPr>
          </a:p>
          <a:p>
            <a:pPr marL="285750" indent="-285750">
              <a:buFontTx/>
              <a:buChar char="-"/>
            </a:pPr>
            <a:r>
              <a:rPr lang="fr-FR" sz="1600" dirty="0" smtClean="0">
                <a:solidFill>
                  <a:schemeClr val="tx1">
                    <a:lumMod val="65000"/>
                    <a:lumOff val="35000"/>
                  </a:schemeClr>
                </a:solidFill>
              </a:rPr>
              <a:t>Contrôles </a:t>
            </a:r>
            <a:r>
              <a:rPr lang="fr-FR" sz="1600" dirty="0">
                <a:solidFill>
                  <a:schemeClr val="tx1">
                    <a:lumMod val="65000"/>
                    <a:lumOff val="35000"/>
                  </a:schemeClr>
                </a:solidFill>
              </a:rPr>
              <a:t>qualité attendus</a:t>
            </a:r>
            <a:r>
              <a:rPr lang="fr-FR" sz="1600" dirty="0" smtClean="0">
                <a:solidFill>
                  <a:schemeClr val="tx1">
                    <a:lumMod val="65000"/>
                    <a:lumOff val="35000"/>
                  </a:schemeClr>
                </a:solidFill>
              </a:rPr>
              <a:t>.</a:t>
            </a:r>
          </a:p>
          <a:p>
            <a:pPr marL="285750" indent="-285750">
              <a:buFontTx/>
              <a:buChar char="-"/>
            </a:pPr>
            <a:endParaRPr lang="fr-FR" sz="1600" dirty="0">
              <a:solidFill>
                <a:schemeClr val="tx1">
                  <a:lumMod val="65000"/>
                  <a:lumOff val="35000"/>
                </a:schemeClr>
              </a:solidFill>
            </a:endParaRPr>
          </a:p>
          <a:p>
            <a:pPr marL="285750" indent="-285750">
              <a:buFont typeface="Symbol"/>
              <a:buChar char="Þ"/>
            </a:pPr>
            <a:r>
              <a:rPr lang="fr-FR" sz="1600" dirty="0" smtClean="0">
                <a:solidFill>
                  <a:schemeClr val="tx1">
                    <a:lumMod val="65000"/>
                    <a:lumOff val="35000"/>
                  </a:schemeClr>
                </a:solidFill>
              </a:rPr>
              <a:t>Document de validation lors du développement &amp; document final une fois le service opérationnel.</a:t>
            </a:r>
          </a:p>
          <a:p>
            <a:endParaRPr lang="fr-FR" sz="1600" b="1" dirty="0" smtClean="0">
              <a:solidFill>
                <a:schemeClr val="tx1">
                  <a:lumMod val="65000"/>
                  <a:lumOff val="35000"/>
                </a:schemeClr>
              </a:solidFill>
            </a:endParaRPr>
          </a:p>
          <a:p>
            <a:endParaRPr lang="fr-FR" sz="1600" dirty="0">
              <a:solidFill>
                <a:schemeClr val="tx1">
                  <a:lumMod val="65000"/>
                  <a:lumOff val="35000"/>
                </a:schemeClr>
              </a:solidFill>
            </a:endParaRPr>
          </a:p>
        </p:txBody>
      </p:sp>
    </p:spTree>
    <p:extLst>
      <p:ext uri="{BB962C8B-B14F-4D97-AF65-F5344CB8AC3E}">
        <p14:creationId xmlns:p14="http://schemas.microsoft.com/office/powerpoint/2010/main" val="211499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12" end="1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13" end="1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399026"/>
            <a:ext cx="7848872" cy="3293209"/>
          </a:xfrm>
          <a:prstGeom prst="rect">
            <a:avLst/>
          </a:prstGeom>
        </p:spPr>
        <p:txBody>
          <a:bodyPr wrap="square">
            <a:spAutoFit/>
          </a:bodyPr>
          <a:lstStyle/>
          <a:p>
            <a:r>
              <a:rPr lang="fr-FR" sz="1600" b="1" dirty="0">
                <a:solidFill>
                  <a:schemeClr val="tx1">
                    <a:lumMod val="65000"/>
                    <a:lumOff val="35000"/>
                  </a:schemeClr>
                </a:solidFill>
              </a:rPr>
              <a:t>Dictionnaire de données</a:t>
            </a:r>
          </a:p>
          <a:p>
            <a:r>
              <a:rPr lang="fr-FR" sz="1600" dirty="0">
                <a:solidFill>
                  <a:schemeClr val="tx1">
                    <a:lumMod val="65000"/>
                    <a:lumOff val="35000"/>
                  </a:schemeClr>
                </a:solidFill>
              </a:rPr>
              <a:t>Donne la signification de chaque champs des tableaux de données ou des tables constituant un </a:t>
            </a:r>
            <a:r>
              <a:rPr lang="fr-FR" sz="1600" dirty="0" err="1">
                <a:solidFill>
                  <a:schemeClr val="tx1">
                    <a:lumMod val="65000"/>
                    <a:lumOff val="35000"/>
                  </a:schemeClr>
                </a:solidFill>
              </a:rPr>
              <a:t>datamart</a:t>
            </a:r>
            <a:r>
              <a:rPr lang="fr-FR" sz="1600" dirty="0">
                <a:solidFill>
                  <a:schemeClr val="tx1">
                    <a:lumMod val="65000"/>
                    <a:lumOff val="35000"/>
                  </a:schemeClr>
                </a:solidFill>
              </a:rPr>
              <a:t>. </a:t>
            </a:r>
            <a:endParaRPr lang="fr-FR" sz="1600" dirty="0" smtClean="0">
              <a:solidFill>
                <a:schemeClr val="tx1">
                  <a:lumMod val="65000"/>
                  <a:lumOff val="35000"/>
                </a:schemeClr>
              </a:solidFill>
            </a:endParaRPr>
          </a:p>
          <a:p>
            <a:endParaRPr lang="fr-FR" sz="1600" dirty="0">
              <a:solidFill>
                <a:schemeClr val="tx1">
                  <a:lumMod val="65000"/>
                  <a:lumOff val="35000"/>
                </a:schemeClr>
              </a:solidFill>
            </a:endParaRPr>
          </a:p>
          <a:p>
            <a:pPr marL="285750" indent="-285750">
              <a:buFont typeface="Symbol"/>
              <a:buChar char="Þ"/>
            </a:pPr>
            <a:r>
              <a:rPr lang="fr-FR" sz="1600" dirty="0" smtClean="0">
                <a:solidFill>
                  <a:schemeClr val="tx1">
                    <a:lumMod val="65000"/>
                    <a:lumOff val="35000"/>
                  </a:schemeClr>
                </a:solidFill>
              </a:rPr>
              <a:t>Outil </a:t>
            </a:r>
            <a:r>
              <a:rPr lang="fr-FR" sz="1600" dirty="0">
                <a:solidFill>
                  <a:schemeClr val="tx1">
                    <a:lumMod val="65000"/>
                    <a:lumOff val="35000"/>
                  </a:schemeClr>
                </a:solidFill>
              </a:rPr>
              <a:t>PG </a:t>
            </a:r>
            <a:r>
              <a:rPr lang="fr-FR" sz="1600" dirty="0" err="1">
                <a:solidFill>
                  <a:schemeClr val="tx1">
                    <a:lumMod val="65000"/>
                    <a:lumOff val="35000"/>
                  </a:schemeClr>
                </a:solidFill>
              </a:rPr>
              <a:t>DaDi</a:t>
            </a:r>
            <a:r>
              <a:rPr lang="fr-FR" sz="1600" dirty="0" smtClean="0">
                <a:solidFill>
                  <a:schemeClr val="tx1">
                    <a:lumMod val="65000"/>
                    <a:lumOff val="35000"/>
                  </a:schemeClr>
                </a:solidFill>
              </a:rPr>
              <a:t>.</a:t>
            </a:r>
          </a:p>
          <a:p>
            <a:endParaRPr lang="fr-FR" sz="1600" dirty="0">
              <a:solidFill>
                <a:schemeClr val="tx1">
                  <a:lumMod val="65000"/>
                  <a:lumOff val="35000"/>
                </a:schemeClr>
              </a:solidFill>
            </a:endParaRPr>
          </a:p>
          <a:p>
            <a:r>
              <a:rPr lang="fr-FR" sz="1600" b="1" dirty="0">
                <a:solidFill>
                  <a:schemeClr val="tx1">
                    <a:lumMod val="65000"/>
                    <a:lumOff val="35000"/>
                  </a:schemeClr>
                </a:solidFill>
              </a:rPr>
              <a:t>Document de gestion de l’entrepôt</a:t>
            </a:r>
          </a:p>
          <a:p>
            <a:r>
              <a:rPr lang="fr-FR" sz="1600" dirty="0" smtClean="0">
                <a:solidFill>
                  <a:schemeClr val="tx1">
                    <a:lumMod val="65000"/>
                    <a:lumOff val="35000"/>
                  </a:schemeClr>
                </a:solidFill>
              </a:rPr>
              <a:t>Description des procédures de gestion de l’entrepôt, instructions pour chaque cas d’utilisation.</a:t>
            </a:r>
          </a:p>
          <a:p>
            <a:endParaRPr lang="fr-FR" sz="1600" dirty="0">
              <a:solidFill>
                <a:schemeClr val="tx1">
                  <a:lumMod val="65000"/>
                  <a:lumOff val="35000"/>
                </a:schemeClr>
              </a:solidFill>
            </a:endParaRPr>
          </a:p>
          <a:p>
            <a:pPr marL="285750" indent="-285750">
              <a:buFontTx/>
              <a:buChar char="-"/>
            </a:pPr>
            <a:r>
              <a:rPr lang="fr-FR" sz="1600" dirty="0" smtClean="0">
                <a:solidFill>
                  <a:schemeClr val="tx1">
                    <a:lumMod val="65000"/>
                    <a:lumOff val="35000"/>
                  </a:schemeClr>
                </a:solidFill>
              </a:rPr>
              <a:t>alimentation </a:t>
            </a:r>
          </a:p>
          <a:p>
            <a:pPr marL="285750" indent="-285750">
              <a:buFontTx/>
              <a:buChar char="-"/>
            </a:pPr>
            <a:r>
              <a:rPr lang="fr-FR" sz="1600" dirty="0" smtClean="0">
                <a:solidFill>
                  <a:schemeClr val="tx1">
                    <a:lumMod val="65000"/>
                    <a:lumOff val="35000"/>
                  </a:schemeClr>
                </a:solidFill>
              </a:rPr>
              <a:t>interrogation</a:t>
            </a:r>
          </a:p>
          <a:p>
            <a:pPr marL="285750" indent="-285750">
              <a:buFontTx/>
              <a:buChar char="-"/>
            </a:pPr>
            <a:r>
              <a:rPr lang="fr-FR" sz="1600" dirty="0" smtClean="0">
                <a:solidFill>
                  <a:schemeClr val="tx1">
                    <a:lumMod val="65000"/>
                    <a:lumOff val="35000"/>
                  </a:schemeClr>
                </a:solidFill>
              </a:rPr>
              <a:t>modification</a:t>
            </a:r>
            <a:endParaRPr lang="fr-FR" sz="1600" i="1" dirty="0" smtClean="0">
              <a:solidFill>
                <a:schemeClr val="tx1">
                  <a:lumMod val="65000"/>
                  <a:lumOff val="35000"/>
                </a:schemeClr>
              </a:solidFill>
            </a:endParaRPr>
          </a:p>
        </p:txBody>
      </p:sp>
      <p:sp>
        <p:nvSpPr>
          <p:cNvPr id="3" name="ZoneTexte 2"/>
          <p:cNvSpPr txBox="1">
            <a:spLocks noChangeArrowheads="1"/>
          </p:cNvSpPr>
          <p:nvPr/>
        </p:nvSpPr>
        <p:spPr bwMode="auto">
          <a:xfrm>
            <a:off x="1298575" y="260350"/>
            <a:ext cx="6513513" cy="523220"/>
          </a:xfrm>
          <a:prstGeom prst="rect">
            <a:avLst/>
          </a:prstGeom>
          <a:solidFill>
            <a:schemeClr val="bg1"/>
          </a:solidFill>
          <a:ln w="9525">
            <a:noFill/>
            <a:miter lim="800000"/>
            <a:headEnd/>
            <a:tailEnd/>
          </a:ln>
        </p:spPr>
        <p:txBody>
          <a:bodyPr>
            <a:spAutoFit/>
          </a:bodyPr>
          <a:lstStyle/>
          <a:p>
            <a:r>
              <a:rPr lang="fr-FR" sz="2800" b="1" dirty="0" smtClean="0">
                <a:solidFill>
                  <a:srgbClr val="6F9D20"/>
                </a:solidFill>
                <a:cs typeface="Arial" charset="0"/>
              </a:rPr>
              <a:t>Documentation de l’entrepôt (2/2)</a:t>
            </a:r>
            <a:endParaRPr lang="fr-FR" sz="2800" b="1" dirty="0">
              <a:solidFill>
                <a:srgbClr val="6F9D20"/>
              </a:solidFill>
              <a:cs typeface="Arial" charset="0"/>
            </a:endParaRPr>
          </a:p>
        </p:txBody>
      </p:sp>
    </p:spTree>
    <p:extLst>
      <p:ext uri="{BB962C8B-B14F-4D97-AF65-F5344CB8AC3E}">
        <p14:creationId xmlns:p14="http://schemas.microsoft.com/office/powerpoint/2010/main" val="2406402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a:spLocks noChangeArrowheads="1"/>
          </p:cNvSpPr>
          <p:nvPr/>
        </p:nvSpPr>
        <p:spPr bwMode="auto">
          <a:xfrm>
            <a:off x="1298575" y="260350"/>
            <a:ext cx="6513513" cy="519113"/>
          </a:xfrm>
          <a:prstGeom prst="rect">
            <a:avLst/>
          </a:prstGeom>
          <a:solidFill>
            <a:schemeClr val="bg1"/>
          </a:solidFill>
          <a:ln w="9525">
            <a:noFill/>
            <a:miter lim="800000"/>
            <a:headEnd/>
            <a:tailEnd/>
          </a:ln>
        </p:spPr>
        <p:txBody>
          <a:bodyPr>
            <a:spAutoFit/>
          </a:bodyPr>
          <a:lstStyle/>
          <a:p>
            <a:r>
              <a:rPr lang="fr-FR" sz="2800" b="1" dirty="0" smtClean="0">
                <a:solidFill>
                  <a:srgbClr val="6F9D20"/>
                </a:solidFill>
                <a:cs typeface="Arial" charset="0"/>
              </a:rPr>
              <a:t>Et ensuite…</a:t>
            </a:r>
            <a:endParaRPr lang="fr-FR" sz="2800" b="1" dirty="0">
              <a:solidFill>
                <a:srgbClr val="6F9D20"/>
              </a:solidFill>
              <a:cs typeface="Arial" charset="0"/>
            </a:endParaRPr>
          </a:p>
        </p:txBody>
      </p:sp>
      <p:sp>
        <p:nvSpPr>
          <p:cNvPr id="3" name="ZoneTexte 2"/>
          <p:cNvSpPr txBox="1">
            <a:spLocks noChangeArrowheads="1"/>
          </p:cNvSpPr>
          <p:nvPr/>
        </p:nvSpPr>
        <p:spPr bwMode="auto">
          <a:xfrm>
            <a:off x="611188" y="1708150"/>
            <a:ext cx="7848600" cy="3785652"/>
          </a:xfrm>
          <a:prstGeom prst="rect">
            <a:avLst/>
          </a:prstGeom>
          <a:noFill/>
          <a:ln w="9525">
            <a:noFill/>
            <a:miter lim="800000"/>
            <a:headEnd/>
            <a:tailEnd/>
          </a:ln>
        </p:spPr>
        <p:txBody>
          <a:bodyPr>
            <a:spAutoFit/>
          </a:bodyPr>
          <a:lstStyle/>
          <a:p>
            <a:pPr marL="285750" indent="-285750">
              <a:buFont typeface="Arial" pitchFamily="34" charset="0"/>
              <a:buChar char="•"/>
              <a:defRPr/>
            </a:pPr>
            <a:r>
              <a:rPr lang="fr-FR" sz="1600" dirty="0" smtClean="0">
                <a:solidFill>
                  <a:schemeClr val="tx1">
                    <a:lumMod val="65000"/>
                    <a:lumOff val="35000"/>
                  </a:schemeClr>
                </a:solidFill>
                <a:cs typeface="Arial" charset="0"/>
              </a:rPr>
              <a:t>Mercredi 25 Juin - réunion </a:t>
            </a:r>
            <a:r>
              <a:rPr lang="fr-FR" sz="1600" dirty="0" err="1" smtClean="0">
                <a:solidFill>
                  <a:schemeClr val="tx1">
                    <a:lumMod val="65000"/>
                    <a:lumOff val="35000"/>
                  </a:schemeClr>
                </a:solidFill>
                <a:cs typeface="Arial" charset="0"/>
              </a:rPr>
              <a:t>CoPIL</a:t>
            </a:r>
            <a:r>
              <a:rPr lang="fr-FR" sz="1600" dirty="0" smtClean="0">
                <a:solidFill>
                  <a:schemeClr val="tx1">
                    <a:lumMod val="65000"/>
                    <a:lumOff val="35000"/>
                  </a:schemeClr>
                </a:solidFill>
                <a:cs typeface="Arial" charset="0"/>
              </a:rPr>
              <a:t> Projet</a:t>
            </a:r>
            <a:r>
              <a:rPr lang="fr-FR" sz="1600" dirty="0">
                <a:solidFill>
                  <a:schemeClr val="tx1">
                    <a:lumMod val="65000"/>
                    <a:lumOff val="35000"/>
                  </a:schemeClr>
                </a:solidFill>
                <a:cs typeface="Arial" charset="0"/>
              </a:rPr>
              <a:t> </a:t>
            </a:r>
            <a:r>
              <a:rPr lang="fr-FR" sz="1600" dirty="0" smtClean="0">
                <a:solidFill>
                  <a:schemeClr val="tx1">
                    <a:lumMod val="65000"/>
                    <a:lumOff val="35000"/>
                  </a:schemeClr>
                </a:solidFill>
                <a:cs typeface="Arial" charset="0"/>
              </a:rPr>
              <a:t>: </a:t>
            </a:r>
            <a:r>
              <a:rPr lang="fr-FR" sz="1600" i="1" dirty="0" smtClean="0">
                <a:solidFill>
                  <a:schemeClr val="tx1">
                    <a:lumMod val="65000"/>
                    <a:lumOff val="35000"/>
                  </a:schemeClr>
                </a:solidFill>
                <a:cs typeface="Arial" charset="0"/>
              </a:rPr>
              <a:t>documentation, gouvernance de projet, etc.</a:t>
            </a:r>
          </a:p>
          <a:p>
            <a:pPr marL="285750" indent="-285750">
              <a:buFont typeface="Symbol"/>
              <a:buChar char="Þ"/>
              <a:defRPr/>
            </a:pPr>
            <a:endParaRPr lang="fr-FR" sz="1600" dirty="0">
              <a:solidFill>
                <a:schemeClr val="tx1">
                  <a:lumMod val="65000"/>
                  <a:lumOff val="35000"/>
                </a:schemeClr>
              </a:solidFill>
              <a:cs typeface="Arial" charset="0"/>
            </a:endParaRPr>
          </a:p>
          <a:p>
            <a:pPr marL="285750" indent="-285750">
              <a:buFont typeface="Arial" pitchFamily="34" charset="0"/>
              <a:buChar char="•"/>
              <a:defRPr/>
            </a:pPr>
            <a:r>
              <a:rPr lang="fr-FR" sz="1600" dirty="0" smtClean="0">
                <a:solidFill>
                  <a:schemeClr val="tx1">
                    <a:lumMod val="65000"/>
                    <a:lumOff val="35000"/>
                  </a:schemeClr>
                </a:solidFill>
                <a:cs typeface="Arial" charset="0"/>
              </a:rPr>
              <a:t>Finalisation insertion données ponctuelles de </a:t>
            </a:r>
            <a:r>
              <a:rPr lang="fr-FR" sz="1600" dirty="0" err="1" smtClean="0">
                <a:solidFill>
                  <a:schemeClr val="tx1">
                    <a:lumMod val="65000"/>
                    <a:lumOff val="35000"/>
                  </a:schemeClr>
                </a:solidFill>
                <a:cs typeface="Arial" charset="0"/>
              </a:rPr>
              <a:t>DoneSol</a:t>
            </a:r>
            <a:r>
              <a:rPr lang="fr-FR" sz="1600" dirty="0" smtClean="0">
                <a:solidFill>
                  <a:schemeClr val="tx1">
                    <a:lumMod val="65000"/>
                    <a:lumOff val="35000"/>
                  </a:schemeClr>
                </a:solidFill>
                <a:cs typeface="Arial" charset="0"/>
              </a:rPr>
              <a:t> &amp; BDAT dans le data </a:t>
            </a:r>
            <a:r>
              <a:rPr lang="fr-FR" sz="1600" dirty="0" err="1" smtClean="0">
                <a:solidFill>
                  <a:schemeClr val="tx1">
                    <a:lumMod val="65000"/>
                    <a:lumOff val="35000"/>
                  </a:schemeClr>
                </a:solidFill>
                <a:cs typeface="Arial" charset="0"/>
              </a:rPr>
              <a:t>warehouse</a:t>
            </a:r>
            <a:r>
              <a:rPr lang="fr-FR" sz="1600" dirty="0" smtClean="0">
                <a:solidFill>
                  <a:schemeClr val="tx1">
                    <a:lumMod val="65000"/>
                    <a:lumOff val="35000"/>
                  </a:schemeClr>
                </a:solidFill>
                <a:cs typeface="Arial" charset="0"/>
              </a:rPr>
              <a:t>. </a:t>
            </a:r>
          </a:p>
          <a:p>
            <a:pPr marL="285750" indent="-285750">
              <a:buFont typeface="Arial" pitchFamily="34" charset="0"/>
              <a:buChar char="•"/>
              <a:defRPr/>
            </a:pPr>
            <a:endParaRPr lang="fr-FR" sz="1600" dirty="0">
              <a:solidFill>
                <a:schemeClr val="tx1">
                  <a:lumMod val="65000"/>
                  <a:lumOff val="35000"/>
                </a:schemeClr>
              </a:solidFill>
              <a:cs typeface="Arial" charset="0"/>
            </a:endParaRPr>
          </a:p>
          <a:p>
            <a:pPr marL="285750" indent="-285750">
              <a:buFont typeface="Arial" pitchFamily="34" charset="0"/>
              <a:buChar char="•"/>
              <a:defRPr/>
            </a:pPr>
            <a:r>
              <a:rPr lang="fr-FR" sz="1600" dirty="0" err="1" smtClean="0">
                <a:solidFill>
                  <a:schemeClr val="tx1">
                    <a:lumMod val="65000"/>
                    <a:lumOff val="35000"/>
                  </a:schemeClr>
                </a:solidFill>
                <a:cs typeface="Arial" charset="0"/>
              </a:rPr>
              <a:t>Re-création</a:t>
            </a:r>
            <a:r>
              <a:rPr lang="fr-FR" sz="1600" dirty="0" smtClean="0">
                <a:solidFill>
                  <a:schemeClr val="tx1">
                    <a:lumMod val="65000"/>
                    <a:lumOff val="35000"/>
                  </a:schemeClr>
                </a:solidFill>
                <a:cs typeface="Arial" charset="0"/>
              </a:rPr>
              <a:t> data </a:t>
            </a:r>
            <a:r>
              <a:rPr lang="fr-FR" sz="1600" dirty="0" err="1" smtClean="0">
                <a:solidFill>
                  <a:schemeClr val="tx1">
                    <a:lumMod val="65000"/>
                    <a:lumOff val="35000"/>
                  </a:schemeClr>
                </a:solidFill>
                <a:cs typeface="Arial" charset="0"/>
              </a:rPr>
              <a:t>mart</a:t>
            </a:r>
            <a:r>
              <a:rPr lang="fr-FR" sz="1600" dirty="0" smtClean="0">
                <a:solidFill>
                  <a:schemeClr val="tx1">
                    <a:lumMod val="65000"/>
                    <a:lumOff val="35000"/>
                  </a:schemeClr>
                </a:solidFill>
                <a:cs typeface="Arial" charset="0"/>
              </a:rPr>
              <a:t> déjà </a:t>
            </a:r>
            <a:r>
              <a:rPr lang="fr-FR" sz="1600" dirty="0" err="1" smtClean="0">
                <a:solidFill>
                  <a:schemeClr val="tx1">
                    <a:lumMod val="65000"/>
                    <a:lumOff val="35000"/>
                  </a:schemeClr>
                </a:solidFill>
                <a:cs typeface="Arial" charset="0"/>
              </a:rPr>
              <a:t>opérationels</a:t>
            </a:r>
            <a:r>
              <a:rPr lang="fr-FR" sz="1600" dirty="0" smtClean="0">
                <a:solidFill>
                  <a:schemeClr val="tx1">
                    <a:lumMod val="65000"/>
                    <a:lumOff val="35000"/>
                  </a:schemeClr>
                </a:solidFill>
                <a:cs typeface="Arial" charset="0"/>
              </a:rPr>
              <a:t> : </a:t>
            </a:r>
            <a:r>
              <a:rPr lang="fr-FR" sz="1600" i="1" dirty="0" smtClean="0">
                <a:solidFill>
                  <a:schemeClr val="tx1">
                    <a:lumMod val="65000"/>
                    <a:lumOff val="35000"/>
                  </a:schemeClr>
                </a:solidFill>
                <a:cs typeface="Arial" charset="0"/>
              </a:rPr>
              <a:t>synthèse analyses RMQS, analyses ANDRA, analyses </a:t>
            </a:r>
            <a:r>
              <a:rPr lang="fr-FR" sz="1600" i="1" dirty="0" err="1" smtClean="0">
                <a:solidFill>
                  <a:schemeClr val="tx1">
                    <a:lumMod val="65000"/>
                    <a:lumOff val="35000"/>
                  </a:schemeClr>
                </a:solidFill>
                <a:cs typeface="Arial" charset="0"/>
              </a:rPr>
              <a:t>agrinov</a:t>
            </a:r>
            <a:r>
              <a:rPr lang="fr-FR" sz="1600" i="1" dirty="0" smtClean="0">
                <a:solidFill>
                  <a:schemeClr val="tx1">
                    <a:lumMod val="65000"/>
                    <a:lumOff val="35000"/>
                  </a:schemeClr>
                </a:solidFill>
                <a:cs typeface="Arial" charset="0"/>
              </a:rPr>
              <a:t>, etc.</a:t>
            </a:r>
          </a:p>
          <a:p>
            <a:pPr marL="285750" indent="-285750">
              <a:buFont typeface="Arial" pitchFamily="34" charset="0"/>
              <a:buChar char="•"/>
              <a:defRPr/>
            </a:pPr>
            <a:endParaRPr lang="fr-FR" sz="1600" dirty="0">
              <a:solidFill>
                <a:schemeClr val="tx1">
                  <a:lumMod val="65000"/>
                  <a:lumOff val="35000"/>
                </a:schemeClr>
              </a:solidFill>
              <a:cs typeface="Arial" charset="0"/>
            </a:endParaRPr>
          </a:p>
          <a:p>
            <a:pPr marL="285750" indent="-285750">
              <a:buFont typeface="Arial" pitchFamily="34" charset="0"/>
              <a:buChar char="•"/>
              <a:defRPr/>
            </a:pPr>
            <a:r>
              <a:rPr lang="fr-FR" sz="1600" dirty="0" smtClean="0">
                <a:solidFill>
                  <a:schemeClr val="tx1">
                    <a:lumMod val="65000"/>
                    <a:lumOff val="35000"/>
                  </a:schemeClr>
                </a:solidFill>
                <a:cs typeface="Arial" charset="0"/>
              </a:rPr>
              <a:t>Nouvelle itération (données BDETM par ex.)</a:t>
            </a:r>
          </a:p>
          <a:p>
            <a:pPr marL="285750" indent="-285750">
              <a:buFont typeface="Arial" pitchFamily="34" charset="0"/>
              <a:buChar char="•"/>
              <a:defRPr/>
            </a:pPr>
            <a:endParaRPr lang="fr-FR" sz="1600" dirty="0">
              <a:solidFill>
                <a:schemeClr val="tx1">
                  <a:lumMod val="65000"/>
                  <a:lumOff val="35000"/>
                </a:schemeClr>
              </a:solidFill>
              <a:cs typeface="Arial" charset="0"/>
            </a:endParaRPr>
          </a:p>
          <a:p>
            <a:pPr>
              <a:defRPr/>
            </a:pPr>
            <a:endParaRPr lang="fr-FR" sz="1600" dirty="0" smtClean="0">
              <a:solidFill>
                <a:schemeClr val="tx1">
                  <a:lumMod val="65000"/>
                  <a:lumOff val="35000"/>
                </a:schemeClr>
              </a:solidFill>
              <a:cs typeface="Arial" charset="0"/>
            </a:endParaRPr>
          </a:p>
          <a:p>
            <a:pPr marL="285750" indent="-285750">
              <a:buFont typeface="Symbol"/>
              <a:buChar char="Þ"/>
              <a:defRPr/>
            </a:pPr>
            <a:r>
              <a:rPr lang="fr-FR" sz="1600" dirty="0" smtClean="0">
                <a:solidFill>
                  <a:schemeClr val="tx1">
                    <a:lumMod val="65000"/>
                    <a:lumOff val="35000"/>
                  </a:schemeClr>
                </a:solidFill>
                <a:cs typeface="Arial" charset="0"/>
              </a:rPr>
              <a:t>Jeudi 10 Juillet : présentation sur les systèmes d’information décisionnels (SID)</a:t>
            </a:r>
          </a:p>
          <a:p>
            <a:pPr marL="285750" indent="-285750">
              <a:buFont typeface="Arial" pitchFamily="34" charset="0"/>
              <a:buChar char="•"/>
              <a:defRPr/>
            </a:pPr>
            <a:endParaRPr lang="fr-FR" sz="1600" dirty="0">
              <a:solidFill>
                <a:schemeClr val="tx1">
                  <a:lumMod val="65000"/>
                  <a:lumOff val="35000"/>
                </a:schemeClr>
              </a:solidFill>
              <a:cs typeface="Arial" charset="0"/>
            </a:endParaRPr>
          </a:p>
          <a:p>
            <a:pPr>
              <a:buFont typeface="Symbol" pitchFamily="18" charset="2"/>
              <a:buNone/>
              <a:defRPr/>
            </a:pPr>
            <a:endParaRPr lang="fr-FR" sz="1600" dirty="0">
              <a:solidFill>
                <a:schemeClr val="tx1">
                  <a:lumMod val="65000"/>
                  <a:lumOff val="35000"/>
                </a:schemeClr>
              </a:solidFill>
              <a:cs typeface="Arial" charset="0"/>
            </a:endParaRPr>
          </a:p>
        </p:txBody>
      </p:sp>
    </p:spTree>
    <p:extLst>
      <p:ext uri="{BB962C8B-B14F-4D97-AF65-F5344CB8AC3E}">
        <p14:creationId xmlns:p14="http://schemas.microsoft.com/office/powerpoint/2010/main" val="2373596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ZoneTexte 1"/>
          <p:cNvSpPr txBox="1">
            <a:spLocks noChangeArrowheads="1"/>
          </p:cNvSpPr>
          <p:nvPr/>
        </p:nvSpPr>
        <p:spPr bwMode="auto">
          <a:xfrm>
            <a:off x="1476375" y="2205038"/>
            <a:ext cx="6513513" cy="579437"/>
          </a:xfrm>
          <a:prstGeom prst="rect">
            <a:avLst/>
          </a:prstGeom>
          <a:solidFill>
            <a:schemeClr val="bg1"/>
          </a:solidFill>
          <a:ln w="9525">
            <a:noFill/>
            <a:miter lim="800000"/>
            <a:headEnd/>
            <a:tailEnd/>
          </a:ln>
        </p:spPr>
        <p:txBody>
          <a:bodyPr>
            <a:spAutoFit/>
          </a:bodyPr>
          <a:lstStyle/>
          <a:p>
            <a:pPr algn="ctr"/>
            <a:r>
              <a:rPr lang="fr-FR" sz="3200" b="1">
                <a:solidFill>
                  <a:srgbClr val="6F9D20"/>
                </a:solidFill>
                <a:cs typeface="Arial" charset="0"/>
              </a:rPr>
              <a:t>Merci de votre attention…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ZoneTexte 1"/>
          <p:cNvSpPr txBox="1">
            <a:spLocks noChangeArrowheads="1"/>
          </p:cNvSpPr>
          <p:nvPr/>
        </p:nvSpPr>
        <p:spPr bwMode="auto">
          <a:xfrm>
            <a:off x="1298575" y="260350"/>
            <a:ext cx="6513513" cy="523875"/>
          </a:xfrm>
          <a:prstGeom prst="rect">
            <a:avLst/>
          </a:prstGeom>
          <a:solidFill>
            <a:schemeClr val="bg1"/>
          </a:solidFill>
          <a:ln w="9525">
            <a:noFill/>
            <a:miter lim="800000"/>
            <a:headEnd/>
            <a:tailEnd/>
          </a:ln>
        </p:spPr>
        <p:txBody>
          <a:bodyPr>
            <a:spAutoFit/>
          </a:bodyPr>
          <a:lstStyle/>
          <a:p>
            <a:r>
              <a:rPr lang="fr-FR" sz="2800" b="1" dirty="0">
                <a:solidFill>
                  <a:srgbClr val="6F9D20"/>
                </a:solidFill>
                <a:cs typeface="Arial" charset="0"/>
              </a:rPr>
              <a:t>Objectifs du projet</a:t>
            </a:r>
          </a:p>
        </p:txBody>
      </p:sp>
      <p:sp>
        <p:nvSpPr>
          <p:cNvPr id="10242" name="ZoneTexte 2"/>
          <p:cNvSpPr txBox="1">
            <a:spLocks noChangeArrowheads="1"/>
          </p:cNvSpPr>
          <p:nvPr/>
        </p:nvSpPr>
        <p:spPr bwMode="auto">
          <a:xfrm>
            <a:off x="342863" y="1628800"/>
            <a:ext cx="8424936" cy="4031873"/>
          </a:xfrm>
          <a:prstGeom prst="rect">
            <a:avLst/>
          </a:prstGeom>
          <a:noFill/>
          <a:ln w="9525">
            <a:noFill/>
            <a:miter lim="800000"/>
            <a:headEnd/>
            <a:tailEnd/>
          </a:ln>
        </p:spPr>
        <p:txBody>
          <a:bodyPr wrap="square">
            <a:spAutoFit/>
          </a:bodyPr>
          <a:lstStyle/>
          <a:p>
            <a:r>
              <a:rPr lang="fr-FR" sz="1600" b="1" dirty="0" smtClean="0">
                <a:solidFill>
                  <a:srgbClr val="7F7F7F"/>
                </a:solidFill>
                <a:cs typeface="Arial" charset="0"/>
              </a:rPr>
              <a:t>Amélioration du partage des données de l’unité :</a:t>
            </a:r>
          </a:p>
          <a:p>
            <a:endParaRPr lang="fr-FR" sz="1600" b="1" dirty="0">
              <a:solidFill>
                <a:srgbClr val="7F7F7F"/>
              </a:solidFill>
              <a:cs typeface="Arial" charset="0"/>
            </a:endParaRPr>
          </a:p>
          <a:p>
            <a:pPr marL="285750" indent="-285750">
              <a:buFont typeface="Arial" panose="020B0604020202020204" pitchFamily="34" charset="0"/>
              <a:buChar char="•"/>
            </a:pPr>
            <a:r>
              <a:rPr lang="fr-FR" sz="1600" dirty="0" smtClean="0">
                <a:solidFill>
                  <a:srgbClr val="7F7F7F"/>
                </a:solidFill>
                <a:cs typeface="Arial" charset="0"/>
              </a:rPr>
              <a:t>Amélioration de l’accès aux données des BDD : </a:t>
            </a:r>
            <a:r>
              <a:rPr lang="fr-FR" sz="1600" i="1" dirty="0" err="1" smtClean="0">
                <a:solidFill>
                  <a:srgbClr val="7F7F7F"/>
                </a:solidFill>
                <a:cs typeface="Arial" charset="0"/>
              </a:rPr>
              <a:t>Donesol</a:t>
            </a:r>
            <a:r>
              <a:rPr lang="fr-FR" sz="1600" i="1" dirty="0" smtClean="0">
                <a:solidFill>
                  <a:srgbClr val="7F7F7F"/>
                </a:solidFill>
                <a:cs typeface="Arial" charset="0"/>
              </a:rPr>
              <a:t>, BDAT, BDETM, etc.</a:t>
            </a:r>
          </a:p>
          <a:p>
            <a:pPr marL="285750" indent="-285750">
              <a:buFont typeface="Arial" panose="020B0604020202020204" pitchFamily="34" charset="0"/>
              <a:buChar char="•"/>
            </a:pPr>
            <a:r>
              <a:rPr lang="fr-FR" sz="1600" dirty="0" smtClean="0">
                <a:solidFill>
                  <a:srgbClr val="7F7F7F"/>
                </a:solidFill>
                <a:cs typeface="Arial" charset="0"/>
              </a:rPr>
              <a:t>Automatisation du traitement des données : </a:t>
            </a:r>
            <a:r>
              <a:rPr lang="fr-FR" sz="1600" i="1" dirty="0" smtClean="0">
                <a:solidFill>
                  <a:srgbClr val="7F7F7F"/>
                </a:solidFill>
                <a:cs typeface="Arial" charset="0"/>
              </a:rPr>
              <a:t>jointures spatiales, règles métier sur les données, etc.</a:t>
            </a:r>
            <a:r>
              <a:rPr lang="fr-FR" sz="1600" i="1" dirty="0">
                <a:solidFill>
                  <a:srgbClr val="7F7F7F"/>
                </a:solidFill>
                <a:cs typeface="Arial" charset="0"/>
              </a:rPr>
              <a:t>	</a:t>
            </a:r>
          </a:p>
          <a:p>
            <a:pPr marL="285750" indent="-285750">
              <a:buFont typeface="Arial" panose="020B0604020202020204" pitchFamily="34" charset="0"/>
              <a:buChar char="•"/>
            </a:pPr>
            <a:r>
              <a:rPr lang="fr-FR" sz="1600" dirty="0" smtClean="0">
                <a:solidFill>
                  <a:srgbClr val="7F7F7F"/>
                </a:solidFill>
                <a:cs typeface="Arial" charset="0"/>
              </a:rPr>
              <a:t>Historisation des données</a:t>
            </a:r>
            <a:endParaRPr lang="fr-FR" sz="1600" dirty="0">
              <a:solidFill>
                <a:srgbClr val="7F7F7F"/>
              </a:solidFill>
              <a:cs typeface="Arial" charset="0"/>
            </a:endParaRPr>
          </a:p>
          <a:p>
            <a:pPr>
              <a:buFont typeface="Arial" charset="0"/>
              <a:buChar char="•"/>
            </a:pPr>
            <a:endParaRPr lang="fr-FR" sz="1600" dirty="0">
              <a:solidFill>
                <a:srgbClr val="7F7F7F"/>
              </a:solidFill>
              <a:cs typeface="Arial" charset="0"/>
            </a:endParaRPr>
          </a:p>
          <a:p>
            <a:r>
              <a:rPr lang="fr-FR" sz="1600" b="1" dirty="0">
                <a:solidFill>
                  <a:srgbClr val="7F7F7F"/>
                </a:solidFill>
                <a:cs typeface="Arial" charset="0"/>
              </a:rPr>
              <a:t>Assurer la qualité des données :</a:t>
            </a:r>
          </a:p>
          <a:p>
            <a:endParaRPr lang="fr-FR" sz="1600" b="1" dirty="0">
              <a:solidFill>
                <a:srgbClr val="7F7F7F"/>
              </a:solidFill>
              <a:cs typeface="Arial" charset="0"/>
            </a:endParaRPr>
          </a:p>
          <a:p>
            <a:pPr marL="285750" indent="-285750">
              <a:buFont typeface="Arial" panose="020B0604020202020204" pitchFamily="34" charset="0"/>
              <a:buChar char="•"/>
            </a:pPr>
            <a:r>
              <a:rPr lang="fr-FR" sz="1600" dirty="0" smtClean="0">
                <a:solidFill>
                  <a:srgbClr val="7F7F7F"/>
                </a:solidFill>
                <a:cs typeface="Arial" charset="0"/>
              </a:rPr>
              <a:t>Gestion </a:t>
            </a:r>
            <a:r>
              <a:rPr lang="fr-FR" sz="1600" dirty="0">
                <a:solidFill>
                  <a:srgbClr val="7F7F7F"/>
                </a:solidFill>
                <a:cs typeface="Arial" charset="0"/>
              </a:rPr>
              <a:t>des </a:t>
            </a:r>
            <a:r>
              <a:rPr lang="fr-FR" sz="1600" dirty="0" smtClean="0">
                <a:solidFill>
                  <a:srgbClr val="7F7F7F"/>
                </a:solidFill>
                <a:cs typeface="Arial" charset="0"/>
              </a:rPr>
              <a:t>métadonnées</a:t>
            </a:r>
          </a:p>
          <a:p>
            <a:pPr marL="285750" indent="-285750">
              <a:buFont typeface="Arial" panose="020B0604020202020204" pitchFamily="34" charset="0"/>
              <a:buChar char="•"/>
            </a:pPr>
            <a:r>
              <a:rPr lang="fr-FR" sz="1600" dirty="0" smtClean="0">
                <a:solidFill>
                  <a:srgbClr val="7F7F7F"/>
                </a:solidFill>
                <a:cs typeface="Arial" charset="0"/>
              </a:rPr>
              <a:t>Documentation de l’entrepôt et de ses services</a:t>
            </a:r>
          </a:p>
          <a:p>
            <a:pPr marL="285750" indent="-285750">
              <a:buFont typeface="Arial" panose="020B0604020202020204" pitchFamily="34" charset="0"/>
              <a:buChar char="•"/>
            </a:pPr>
            <a:r>
              <a:rPr lang="fr-FR" sz="1600" dirty="0" smtClean="0">
                <a:solidFill>
                  <a:srgbClr val="7F7F7F"/>
                </a:solidFill>
              </a:rPr>
              <a:t>Cohérence données brutes / données élaborées</a:t>
            </a:r>
            <a:endParaRPr lang="fr-FR" sz="1600" dirty="0">
              <a:solidFill>
                <a:srgbClr val="7F7F7F"/>
              </a:solidFill>
            </a:endParaRPr>
          </a:p>
          <a:p>
            <a:endParaRPr lang="fr-FR" sz="1600" dirty="0">
              <a:solidFill>
                <a:srgbClr val="7F7F7F"/>
              </a:solidFill>
              <a:cs typeface="Arial" charset="0"/>
            </a:endParaRPr>
          </a:p>
          <a:p>
            <a:r>
              <a:rPr lang="fr-FR" sz="1600" b="1" dirty="0">
                <a:solidFill>
                  <a:srgbClr val="7F7F7F"/>
                </a:solidFill>
                <a:cs typeface="Arial" charset="0"/>
              </a:rPr>
              <a:t>Améliorer la visibilité des données du </a:t>
            </a:r>
            <a:r>
              <a:rPr lang="fr-FR" sz="1600" b="1" dirty="0" smtClean="0">
                <a:solidFill>
                  <a:srgbClr val="7F7F7F"/>
                </a:solidFill>
                <a:cs typeface="Arial" charset="0"/>
              </a:rPr>
              <a:t>GIS Sol </a:t>
            </a:r>
            <a:r>
              <a:rPr lang="fr-FR" sz="1600" b="1" dirty="0">
                <a:solidFill>
                  <a:srgbClr val="7F7F7F"/>
                </a:solidFill>
                <a:cs typeface="Arial" charset="0"/>
              </a:rPr>
              <a:t>:</a:t>
            </a:r>
          </a:p>
          <a:p>
            <a:endParaRPr lang="fr-FR" sz="1600" b="1" dirty="0">
              <a:solidFill>
                <a:srgbClr val="7F7F7F"/>
              </a:solidFill>
              <a:cs typeface="Arial" charset="0"/>
            </a:endParaRPr>
          </a:p>
          <a:p>
            <a:pPr marL="285750" indent="-285750">
              <a:buFont typeface="Arial" panose="020B0604020202020204" pitchFamily="34" charset="0"/>
              <a:buChar char="•"/>
            </a:pPr>
            <a:r>
              <a:rPr lang="fr-FR" sz="1600" dirty="0" smtClean="0">
                <a:solidFill>
                  <a:srgbClr val="7F7F7F"/>
                </a:solidFill>
                <a:cs typeface="Arial" charset="0"/>
              </a:rPr>
              <a:t>Support de la publication des services web de l’unité</a:t>
            </a:r>
            <a:endParaRPr lang="fr-FR" sz="1600" dirty="0">
              <a:solidFill>
                <a:srgbClr val="7F7F7F"/>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2">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42">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2">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2">
                                            <p:txEl>
                                              <p:pRg st="12" end="1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a:spLocks noChangeArrowheads="1"/>
          </p:cNvSpPr>
          <p:nvPr/>
        </p:nvSpPr>
        <p:spPr bwMode="auto">
          <a:xfrm>
            <a:off x="1298575" y="260350"/>
            <a:ext cx="6513513" cy="954107"/>
          </a:xfrm>
          <a:prstGeom prst="rect">
            <a:avLst/>
          </a:prstGeom>
          <a:solidFill>
            <a:schemeClr val="bg1"/>
          </a:solidFill>
          <a:ln w="9525">
            <a:noFill/>
            <a:miter lim="800000"/>
            <a:headEnd/>
            <a:tailEnd/>
          </a:ln>
        </p:spPr>
        <p:txBody>
          <a:bodyPr>
            <a:spAutoFit/>
          </a:bodyPr>
          <a:lstStyle/>
          <a:p>
            <a:r>
              <a:rPr lang="fr-FR" sz="2800" b="1" dirty="0" smtClean="0">
                <a:solidFill>
                  <a:srgbClr val="6F9D20"/>
                </a:solidFill>
                <a:cs typeface="Arial" charset="0"/>
              </a:rPr>
              <a:t>Formation Systèmes d’Information</a:t>
            </a:r>
          </a:p>
          <a:p>
            <a:r>
              <a:rPr lang="fr-FR" sz="2800" b="1" dirty="0" smtClean="0">
                <a:solidFill>
                  <a:srgbClr val="6F9D20"/>
                </a:solidFill>
                <a:cs typeface="Arial" charset="0"/>
              </a:rPr>
              <a:t>Décisionnel (SID)</a:t>
            </a:r>
            <a:endParaRPr lang="fr-FR" sz="2800" b="1" dirty="0">
              <a:solidFill>
                <a:srgbClr val="6F9D20"/>
              </a:solidFill>
              <a:cs typeface="Arial" charset="0"/>
            </a:endParaRPr>
          </a:p>
        </p:txBody>
      </p:sp>
      <p:sp>
        <p:nvSpPr>
          <p:cNvPr id="3" name="ZoneTexte 2"/>
          <p:cNvSpPr txBox="1">
            <a:spLocks noChangeArrowheads="1"/>
          </p:cNvSpPr>
          <p:nvPr/>
        </p:nvSpPr>
        <p:spPr bwMode="auto">
          <a:xfrm>
            <a:off x="392681" y="1351310"/>
            <a:ext cx="8283775" cy="4278094"/>
          </a:xfrm>
          <a:prstGeom prst="rect">
            <a:avLst/>
          </a:prstGeom>
          <a:noFill/>
          <a:ln w="9525">
            <a:noFill/>
            <a:miter lim="800000"/>
            <a:headEnd/>
            <a:tailEnd/>
          </a:ln>
        </p:spPr>
        <p:txBody>
          <a:bodyPr wrap="square">
            <a:spAutoFit/>
          </a:bodyPr>
          <a:lstStyle/>
          <a:p>
            <a:r>
              <a:rPr lang="fr-FR" sz="1600" b="1" dirty="0" smtClean="0">
                <a:solidFill>
                  <a:srgbClr val="7F7F7F"/>
                </a:solidFill>
                <a:cs typeface="Arial" charset="0"/>
              </a:rPr>
              <a:t>Formateurs : </a:t>
            </a:r>
            <a:r>
              <a:rPr lang="fr-FR" sz="1600" dirty="0" err="1" smtClean="0">
                <a:solidFill>
                  <a:srgbClr val="7F7F7F"/>
                </a:solidFill>
                <a:cs typeface="Arial" charset="0"/>
              </a:rPr>
              <a:t>Messan</a:t>
            </a:r>
            <a:r>
              <a:rPr lang="fr-FR" sz="1600" dirty="0" smtClean="0">
                <a:solidFill>
                  <a:srgbClr val="7F7F7F"/>
                </a:solidFill>
                <a:cs typeface="Arial" charset="0"/>
              </a:rPr>
              <a:t> CHAKPALI, Nicolas DUPONT (CGI)</a:t>
            </a:r>
            <a:endParaRPr lang="fr-FR" sz="1600" dirty="0">
              <a:solidFill>
                <a:srgbClr val="7F7F7F"/>
              </a:solidFill>
              <a:cs typeface="Arial" charset="0"/>
            </a:endParaRPr>
          </a:p>
          <a:p>
            <a:r>
              <a:rPr lang="fr-FR" sz="1600" b="1" dirty="0" smtClean="0">
                <a:solidFill>
                  <a:srgbClr val="7F7F7F"/>
                </a:solidFill>
                <a:cs typeface="Arial" charset="0"/>
              </a:rPr>
              <a:t>Date : </a:t>
            </a:r>
            <a:r>
              <a:rPr lang="fr-FR" sz="1600" dirty="0" smtClean="0">
                <a:solidFill>
                  <a:srgbClr val="7F7F7F"/>
                </a:solidFill>
                <a:cs typeface="Arial" charset="0"/>
              </a:rPr>
              <a:t>13, 20, 27 Mars 2014</a:t>
            </a:r>
            <a:endParaRPr lang="fr-FR" sz="1600" dirty="0">
              <a:solidFill>
                <a:srgbClr val="7F7F7F"/>
              </a:solidFill>
              <a:cs typeface="Arial" charset="0"/>
            </a:endParaRPr>
          </a:p>
          <a:p>
            <a:r>
              <a:rPr lang="fr-FR" sz="1600" b="1" dirty="0" smtClean="0">
                <a:solidFill>
                  <a:srgbClr val="7F7F7F"/>
                </a:solidFill>
                <a:cs typeface="Arial" charset="0"/>
              </a:rPr>
              <a:t>Participants : </a:t>
            </a:r>
            <a:r>
              <a:rPr lang="fr-FR" sz="1600" dirty="0" smtClean="0">
                <a:solidFill>
                  <a:srgbClr val="7F7F7F"/>
                </a:solidFill>
                <a:cs typeface="Arial" charset="0"/>
              </a:rPr>
              <a:t>BTO, NSA, MMA, JPA, FMI.</a:t>
            </a:r>
          </a:p>
          <a:p>
            <a:endParaRPr lang="fr-FR" sz="1600" dirty="0" smtClean="0">
              <a:solidFill>
                <a:srgbClr val="7F7F7F"/>
              </a:solidFill>
              <a:cs typeface="Arial" charset="0"/>
            </a:endParaRPr>
          </a:p>
          <a:p>
            <a:r>
              <a:rPr lang="fr-FR" sz="1600" b="1" dirty="0" smtClean="0">
                <a:solidFill>
                  <a:srgbClr val="7F7F7F"/>
                </a:solidFill>
                <a:cs typeface="Arial" charset="0"/>
              </a:rPr>
              <a:t>Durant la formation :</a:t>
            </a:r>
          </a:p>
          <a:p>
            <a:endParaRPr lang="fr-FR" sz="1600" b="1" dirty="0">
              <a:solidFill>
                <a:srgbClr val="7F7F7F"/>
              </a:solidFill>
              <a:cs typeface="Arial" charset="0"/>
            </a:endParaRPr>
          </a:p>
          <a:p>
            <a:pPr marL="285750" indent="-285750">
              <a:buFont typeface="Arial" panose="020B0604020202020204" pitchFamily="34" charset="0"/>
              <a:buChar char="•"/>
            </a:pPr>
            <a:r>
              <a:rPr lang="fr-FR" sz="1600" dirty="0" smtClean="0">
                <a:solidFill>
                  <a:srgbClr val="7F7F7F"/>
                </a:solidFill>
                <a:cs typeface="Arial" charset="0"/>
              </a:rPr>
              <a:t>Audit et conseils sur l’architecture décisionnelle déjà en place </a:t>
            </a:r>
            <a:endParaRPr lang="fr-FR" sz="1600" dirty="0">
              <a:solidFill>
                <a:srgbClr val="7F7F7F"/>
              </a:solidFill>
              <a:cs typeface="Arial" charset="0"/>
            </a:endParaRPr>
          </a:p>
          <a:p>
            <a:pPr marL="285750" indent="-285750">
              <a:buFont typeface="Arial" panose="020B0604020202020204" pitchFamily="34" charset="0"/>
              <a:buChar char="•"/>
            </a:pPr>
            <a:r>
              <a:rPr lang="fr-FR" sz="1600" dirty="0" smtClean="0">
                <a:solidFill>
                  <a:srgbClr val="7F7F7F"/>
                </a:solidFill>
                <a:cs typeface="Arial" charset="0"/>
              </a:rPr>
              <a:t>Présentation nouvelle méthode de modélisation : </a:t>
            </a:r>
            <a:r>
              <a:rPr lang="fr-FR" sz="1600" dirty="0" err="1" smtClean="0">
                <a:solidFill>
                  <a:srgbClr val="7F7F7F"/>
                </a:solidFill>
                <a:cs typeface="Arial" charset="0"/>
              </a:rPr>
              <a:t>Inmon</a:t>
            </a:r>
            <a:endParaRPr lang="fr-FR" sz="1600" dirty="0" smtClean="0">
              <a:solidFill>
                <a:srgbClr val="7F7F7F"/>
              </a:solidFill>
              <a:cs typeface="Arial" charset="0"/>
            </a:endParaRPr>
          </a:p>
          <a:p>
            <a:pPr marL="285750" indent="-285750">
              <a:buFont typeface="Arial" panose="020B0604020202020204" pitchFamily="34" charset="0"/>
              <a:buChar char="•"/>
            </a:pPr>
            <a:r>
              <a:rPr lang="fr-FR" sz="1600" dirty="0" smtClean="0">
                <a:solidFill>
                  <a:srgbClr val="7F7F7F"/>
                </a:solidFill>
                <a:cs typeface="Arial" charset="0"/>
              </a:rPr>
              <a:t>Présentation des différents outils de restitution BI disponibles</a:t>
            </a:r>
          </a:p>
          <a:p>
            <a:endParaRPr lang="fr-FR" sz="1600" dirty="0">
              <a:solidFill>
                <a:srgbClr val="7F7F7F"/>
              </a:solidFill>
              <a:cs typeface="Arial" charset="0"/>
            </a:endParaRPr>
          </a:p>
          <a:p>
            <a:r>
              <a:rPr lang="fr-FR" sz="1600" b="1" dirty="0" smtClean="0">
                <a:solidFill>
                  <a:srgbClr val="7F7F7F"/>
                </a:solidFill>
                <a:cs typeface="Arial" charset="0"/>
              </a:rPr>
              <a:t>Suite à la formation :</a:t>
            </a:r>
          </a:p>
          <a:p>
            <a:endParaRPr lang="fr-FR" sz="1600" b="1" u="sng" dirty="0" smtClean="0">
              <a:solidFill>
                <a:srgbClr val="7F7F7F"/>
              </a:solidFill>
              <a:cs typeface="Arial" charset="0"/>
            </a:endParaRPr>
          </a:p>
          <a:p>
            <a:pPr marL="285750" indent="-285750">
              <a:buFont typeface="Arial" panose="020B0604020202020204" pitchFamily="34" charset="0"/>
              <a:buChar char="•"/>
            </a:pPr>
            <a:r>
              <a:rPr lang="fr-FR" sz="1600" dirty="0" smtClean="0">
                <a:solidFill>
                  <a:srgbClr val="7F7F7F"/>
                </a:solidFill>
                <a:cs typeface="Arial" charset="0"/>
              </a:rPr>
              <a:t>Modification de l’architecture fonctionnelle de l’entrepôt (Kimball =&gt; </a:t>
            </a:r>
            <a:r>
              <a:rPr lang="fr-FR" sz="1600" dirty="0" err="1" smtClean="0">
                <a:solidFill>
                  <a:srgbClr val="7F7F7F"/>
                </a:solidFill>
                <a:cs typeface="Arial" charset="0"/>
              </a:rPr>
              <a:t>Inmon</a:t>
            </a:r>
            <a:r>
              <a:rPr lang="fr-FR" sz="1600" dirty="0" smtClean="0">
                <a:solidFill>
                  <a:srgbClr val="7F7F7F"/>
                </a:solidFill>
                <a:cs typeface="Arial" charset="0"/>
              </a:rPr>
              <a:t>)</a:t>
            </a:r>
            <a:endParaRPr lang="fr-FR" sz="1600" dirty="0">
              <a:solidFill>
                <a:srgbClr val="7F7F7F"/>
              </a:solidFill>
              <a:cs typeface="Arial" charset="0"/>
            </a:endParaRPr>
          </a:p>
          <a:p>
            <a:pPr marL="285750" indent="-285750">
              <a:buFont typeface="Arial" panose="020B0604020202020204" pitchFamily="34" charset="0"/>
              <a:buChar char="•"/>
            </a:pPr>
            <a:r>
              <a:rPr lang="fr-FR" sz="1600" dirty="0" smtClean="0">
                <a:solidFill>
                  <a:srgbClr val="7F7F7F"/>
                </a:solidFill>
                <a:cs typeface="Arial" charset="0"/>
              </a:rPr>
              <a:t>Amélioration de la documentation à produire avec l’entrepôt</a:t>
            </a:r>
          </a:p>
          <a:p>
            <a:pPr marL="285750" indent="-285750">
              <a:buFont typeface="Arial" panose="020B0604020202020204" pitchFamily="34" charset="0"/>
              <a:buChar char="•"/>
            </a:pPr>
            <a:r>
              <a:rPr lang="fr-FR" sz="1600" dirty="0" smtClean="0">
                <a:solidFill>
                  <a:srgbClr val="7F7F7F"/>
                </a:solidFill>
                <a:cs typeface="Arial" charset="0"/>
              </a:rPr>
              <a:t>Nécessité de définition d’une nouvelle gouvernance de projet : </a:t>
            </a:r>
            <a:r>
              <a:rPr lang="fr-FR" sz="1600" i="1" dirty="0" smtClean="0">
                <a:solidFill>
                  <a:srgbClr val="7F7F7F"/>
                </a:solidFill>
                <a:cs typeface="Arial" charset="0"/>
              </a:rPr>
              <a:t>stratégique, technique et fonctionnelle</a:t>
            </a:r>
          </a:p>
          <a:p>
            <a:endParaRPr lang="fr-FR" sz="1600" dirty="0" smtClean="0">
              <a:solidFill>
                <a:srgbClr val="7F7F7F"/>
              </a:solidFill>
              <a:cs typeface="Arial" charset="0"/>
            </a:endParaRPr>
          </a:p>
        </p:txBody>
      </p:sp>
      <p:pic>
        <p:nvPicPr>
          <p:cNvPr id="3074" name="Picture 2" descr="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8174" y="1214457"/>
            <a:ext cx="1653015" cy="1134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8032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a:spLocks noChangeArrowheads="1"/>
          </p:cNvSpPr>
          <p:nvPr/>
        </p:nvSpPr>
        <p:spPr bwMode="auto">
          <a:xfrm>
            <a:off x="1298575" y="260350"/>
            <a:ext cx="6513513" cy="523875"/>
          </a:xfrm>
          <a:prstGeom prst="rect">
            <a:avLst/>
          </a:prstGeom>
          <a:solidFill>
            <a:schemeClr val="bg1"/>
          </a:solidFill>
          <a:ln w="9525">
            <a:noFill/>
            <a:miter lim="800000"/>
            <a:headEnd/>
            <a:tailEnd/>
          </a:ln>
        </p:spPr>
        <p:txBody>
          <a:bodyPr>
            <a:spAutoFit/>
          </a:bodyPr>
          <a:lstStyle/>
          <a:p>
            <a:r>
              <a:rPr lang="fr-FR" sz="2800" b="1" dirty="0" smtClean="0">
                <a:solidFill>
                  <a:srgbClr val="6F9D20"/>
                </a:solidFill>
                <a:cs typeface="Arial" charset="0"/>
              </a:rPr>
              <a:t>Architecture fonctionnelle (1/2)</a:t>
            </a:r>
            <a:endParaRPr lang="fr-FR" sz="2800" b="1" dirty="0">
              <a:solidFill>
                <a:srgbClr val="6F9D20"/>
              </a:solidFill>
              <a:cs typeface="Arial" charset="0"/>
            </a:endParaRPr>
          </a:p>
        </p:txBody>
      </p:sp>
      <p:sp>
        <p:nvSpPr>
          <p:cNvPr id="3" name="Rectangle 2"/>
          <p:cNvSpPr/>
          <p:nvPr/>
        </p:nvSpPr>
        <p:spPr>
          <a:xfrm>
            <a:off x="1475656" y="673903"/>
            <a:ext cx="3647152" cy="369332"/>
          </a:xfrm>
          <a:prstGeom prst="rect">
            <a:avLst/>
          </a:prstGeom>
        </p:spPr>
        <p:txBody>
          <a:bodyPr wrap="none">
            <a:spAutoFit/>
          </a:bodyPr>
          <a:lstStyle/>
          <a:p>
            <a:r>
              <a:rPr lang="fr-FR" b="1" dirty="0" smtClean="0">
                <a:solidFill>
                  <a:srgbClr val="C5DD01"/>
                </a:solidFill>
                <a:cs typeface="Arial" charset="0"/>
              </a:rPr>
              <a:t>Ancienne architecture : Kimball</a:t>
            </a:r>
            <a:endParaRPr lang="fr-FR" b="1" dirty="0">
              <a:solidFill>
                <a:srgbClr val="C5DD01"/>
              </a:solidFill>
              <a:cs typeface="Arial" charset="0"/>
            </a:endParaRPr>
          </a:p>
        </p:txBody>
      </p:sp>
      <p:grpSp>
        <p:nvGrpSpPr>
          <p:cNvPr id="5" name="Groupe 4"/>
          <p:cNvGrpSpPr/>
          <p:nvPr/>
        </p:nvGrpSpPr>
        <p:grpSpPr>
          <a:xfrm>
            <a:off x="251520" y="1955518"/>
            <a:ext cx="2320787" cy="3849746"/>
            <a:chOff x="467544" y="1741252"/>
            <a:chExt cx="2320787" cy="3849746"/>
          </a:xfrm>
        </p:grpSpPr>
        <p:sp>
          <p:nvSpPr>
            <p:cNvPr id="6" name="Pentagone 5"/>
            <p:cNvSpPr/>
            <p:nvPr/>
          </p:nvSpPr>
          <p:spPr>
            <a:xfrm>
              <a:off x="467544" y="2060848"/>
              <a:ext cx="2320787" cy="3530150"/>
            </a:xfrm>
            <a:prstGeom prst="homePlate">
              <a:avLst>
                <a:gd name="adj" fmla="val 20962"/>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7" name="Cylindre 6"/>
            <p:cNvSpPr/>
            <p:nvPr/>
          </p:nvSpPr>
          <p:spPr>
            <a:xfrm>
              <a:off x="628970" y="2194565"/>
              <a:ext cx="1008112" cy="648072"/>
            </a:xfrm>
            <a:prstGeom prst="can">
              <a:avLst/>
            </a:prstGeom>
            <a:solidFill>
              <a:srgbClr val="C00000"/>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err="1" smtClean="0"/>
                <a:t>Donesol</a:t>
              </a:r>
              <a:endParaRPr lang="fr-FR" dirty="0"/>
            </a:p>
          </p:txBody>
        </p:sp>
        <p:sp>
          <p:nvSpPr>
            <p:cNvPr id="8" name="Cylindre 7"/>
            <p:cNvSpPr/>
            <p:nvPr/>
          </p:nvSpPr>
          <p:spPr>
            <a:xfrm>
              <a:off x="1200796" y="2737983"/>
              <a:ext cx="1008112" cy="648072"/>
            </a:xfrm>
            <a:prstGeom prst="can">
              <a:avLst/>
            </a:prstGeom>
            <a:solidFill>
              <a:srgbClr val="92D050"/>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smtClean="0"/>
                <a:t>BDAT</a:t>
              </a:r>
              <a:endParaRPr lang="fr-FR" dirty="0"/>
            </a:p>
          </p:txBody>
        </p:sp>
        <p:sp>
          <p:nvSpPr>
            <p:cNvPr id="9" name="Cylindre 8"/>
            <p:cNvSpPr/>
            <p:nvPr/>
          </p:nvSpPr>
          <p:spPr>
            <a:xfrm>
              <a:off x="619825" y="3233136"/>
              <a:ext cx="1008112" cy="648072"/>
            </a:xfrm>
            <a:prstGeom prst="can">
              <a:avLst/>
            </a:prstGeom>
            <a:solidFill>
              <a:srgbClr val="7030A0"/>
            </a:solid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fr-FR" dirty="0" smtClean="0"/>
                <a:t>BDETM</a:t>
              </a:r>
              <a:endParaRPr lang="fr-FR" dirty="0"/>
            </a:p>
          </p:txBody>
        </p:sp>
        <p:sp>
          <p:nvSpPr>
            <p:cNvPr id="10" name="ZoneTexte 9"/>
            <p:cNvSpPr txBox="1"/>
            <p:nvPr/>
          </p:nvSpPr>
          <p:spPr>
            <a:xfrm>
              <a:off x="497127" y="4086591"/>
              <a:ext cx="2279910" cy="276999"/>
            </a:xfrm>
            <a:prstGeom prst="rect">
              <a:avLst/>
            </a:prstGeom>
            <a:noFill/>
          </p:spPr>
          <p:txBody>
            <a:bodyPr wrap="square" rtlCol="0">
              <a:spAutoFit/>
            </a:bodyPr>
            <a:lstStyle/>
            <a:p>
              <a:r>
                <a:rPr lang="fr-FR" sz="1200" dirty="0" smtClean="0"/>
                <a:t>autres sources de données…</a:t>
              </a:r>
              <a:endParaRPr lang="fr-FR" sz="1200" dirty="0"/>
            </a:p>
          </p:txBody>
        </p:sp>
        <p:pic>
          <p:nvPicPr>
            <p:cNvPr id="1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067" y="4372060"/>
              <a:ext cx="1330084" cy="817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467" y="4524460"/>
              <a:ext cx="1330084" cy="817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867" y="4676860"/>
              <a:ext cx="1330084" cy="817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ZoneTexte 13"/>
            <p:cNvSpPr txBox="1"/>
            <p:nvPr/>
          </p:nvSpPr>
          <p:spPr>
            <a:xfrm>
              <a:off x="543067" y="1741252"/>
              <a:ext cx="1665841" cy="338554"/>
            </a:xfrm>
            <a:prstGeom prst="rect">
              <a:avLst/>
            </a:prstGeom>
            <a:noFill/>
          </p:spPr>
          <p:txBody>
            <a:bodyPr wrap="none" rtlCol="0">
              <a:spAutoFit/>
            </a:bodyPr>
            <a:lstStyle/>
            <a:p>
              <a:r>
                <a:rPr lang="fr-FR" sz="1600" dirty="0" smtClean="0"/>
                <a:t>SI opérationnels</a:t>
              </a:r>
              <a:endParaRPr lang="fr-FR" sz="1600" dirty="0"/>
            </a:p>
          </p:txBody>
        </p:sp>
      </p:grpSp>
      <p:grpSp>
        <p:nvGrpSpPr>
          <p:cNvPr id="133" name="Groupe 132"/>
          <p:cNvGrpSpPr/>
          <p:nvPr/>
        </p:nvGrpSpPr>
        <p:grpSpPr>
          <a:xfrm>
            <a:off x="1411913" y="1955426"/>
            <a:ext cx="3143418" cy="3849838"/>
            <a:chOff x="1411913" y="1955426"/>
            <a:chExt cx="3143418" cy="3849838"/>
          </a:xfrm>
        </p:grpSpPr>
        <p:cxnSp>
          <p:nvCxnSpPr>
            <p:cNvPr id="20" name="Connecteur droit avec flèche 19"/>
            <p:cNvCxnSpPr>
              <a:stCxn id="7" idx="4"/>
              <a:endCxn id="36" idx="1"/>
            </p:cNvCxnSpPr>
            <p:nvPr/>
          </p:nvCxnSpPr>
          <p:spPr>
            <a:xfrm>
              <a:off x="1421058" y="2771461"/>
              <a:ext cx="1799168" cy="369992"/>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a:stCxn id="8" idx="4"/>
              <a:endCxn id="27" idx="1"/>
            </p:cNvCxnSpPr>
            <p:nvPr/>
          </p:nvCxnSpPr>
          <p:spPr>
            <a:xfrm>
              <a:off x="1992884" y="3314879"/>
              <a:ext cx="1462367" cy="536999"/>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a:stCxn id="13" idx="3"/>
              <a:endCxn id="28" idx="1"/>
            </p:cNvCxnSpPr>
            <p:nvPr/>
          </p:nvCxnSpPr>
          <p:spPr>
            <a:xfrm flipV="1">
              <a:off x="2068927" y="5098005"/>
              <a:ext cx="1057628" cy="240688"/>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a:stCxn id="9" idx="4"/>
              <a:endCxn id="29" idx="1"/>
            </p:cNvCxnSpPr>
            <p:nvPr/>
          </p:nvCxnSpPr>
          <p:spPr>
            <a:xfrm>
              <a:off x="1411913" y="3810032"/>
              <a:ext cx="2034059" cy="629324"/>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32" name="Groupe 131"/>
            <p:cNvGrpSpPr/>
            <p:nvPr/>
          </p:nvGrpSpPr>
          <p:grpSpPr>
            <a:xfrm>
              <a:off x="2386675" y="1955426"/>
              <a:ext cx="2168656" cy="3849838"/>
              <a:chOff x="2386675" y="1955426"/>
              <a:chExt cx="2168656" cy="3849838"/>
            </a:xfrm>
          </p:grpSpPr>
          <p:sp>
            <p:nvSpPr>
              <p:cNvPr id="25" name="Chevron 24"/>
              <p:cNvSpPr/>
              <p:nvPr/>
            </p:nvSpPr>
            <p:spPr>
              <a:xfrm>
                <a:off x="2386675" y="2275114"/>
                <a:ext cx="2168656" cy="3530150"/>
              </a:xfrm>
              <a:prstGeom prst="chevron">
                <a:avLst>
                  <a:gd name="adj" fmla="val 24424"/>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26" name="Groupe 25"/>
              <p:cNvGrpSpPr/>
              <p:nvPr/>
            </p:nvGrpSpPr>
            <p:grpSpPr>
              <a:xfrm>
                <a:off x="2782911" y="2517814"/>
                <a:ext cx="1129905" cy="782186"/>
                <a:chOff x="4681175" y="2377546"/>
                <a:chExt cx="1129905" cy="782186"/>
              </a:xfrm>
            </p:grpSpPr>
            <p:sp>
              <p:nvSpPr>
                <p:cNvPr id="33" name="Rectangle 32"/>
                <p:cNvSpPr/>
                <p:nvPr/>
              </p:nvSpPr>
              <p:spPr>
                <a:xfrm>
                  <a:off x="4681175" y="2381087"/>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33"/>
                <p:cNvSpPr/>
                <p:nvPr/>
              </p:nvSpPr>
              <p:spPr>
                <a:xfrm>
                  <a:off x="5118490" y="2381086"/>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34"/>
                <p:cNvSpPr/>
                <p:nvPr/>
              </p:nvSpPr>
              <p:spPr>
                <a:xfrm>
                  <a:off x="5523048" y="2377546"/>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35"/>
                <p:cNvSpPr/>
                <p:nvPr/>
              </p:nvSpPr>
              <p:spPr>
                <a:xfrm>
                  <a:off x="5118490" y="2842637"/>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7" name="Connecteur droit 36"/>
                <p:cNvCxnSpPr>
                  <a:stCxn id="33" idx="3"/>
                  <a:endCxn id="34" idx="1"/>
                </p:cNvCxnSpPr>
                <p:nvPr/>
              </p:nvCxnSpPr>
              <p:spPr>
                <a:xfrm flipV="1">
                  <a:off x="4969207" y="2539634"/>
                  <a:ext cx="149283"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Connecteur droit 37"/>
                <p:cNvCxnSpPr>
                  <a:stCxn id="34" idx="3"/>
                  <a:endCxn id="35" idx="1"/>
                </p:cNvCxnSpPr>
                <p:nvPr/>
              </p:nvCxnSpPr>
              <p:spPr>
                <a:xfrm flipV="1">
                  <a:off x="5406522" y="2536094"/>
                  <a:ext cx="116526" cy="35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Connecteur droit 38"/>
                <p:cNvCxnSpPr>
                  <a:stCxn id="34" idx="2"/>
                  <a:endCxn id="36" idx="0"/>
                </p:cNvCxnSpPr>
                <p:nvPr/>
              </p:nvCxnSpPr>
              <p:spPr>
                <a:xfrm>
                  <a:off x="5262506" y="2698181"/>
                  <a:ext cx="0" cy="1444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Rectangle 26"/>
              <p:cNvSpPr/>
              <p:nvPr/>
            </p:nvSpPr>
            <p:spPr>
              <a:xfrm>
                <a:off x="3455251" y="3693330"/>
                <a:ext cx="288032" cy="317095"/>
              </a:xfrm>
              <a:prstGeom prst="rect">
                <a:avLst/>
              </a:prstGeom>
              <a:solidFill>
                <a:srgbClr val="92D05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p:cNvSpPr/>
              <p:nvPr/>
            </p:nvSpPr>
            <p:spPr>
              <a:xfrm>
                <a:off x="3126555" y="4939457"/>
                <a:ext cx="288032" cy="317095"/>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p:cNvSpPr/>
              <p:nvPr/>
            </p:nvSpPr>
            <p:spPr>
              <a:xfrm>
                <a:off x="3445972" y="4280808"/>
                <a:ext cx="288032" cy="317095"/>
              </a:xfrm>
              <a:prstGeom prst="rect">
                <a:avLst/>
              </a:prstGeom>
              <a:solidFill>
                <a:schemeClr val="accent4"/>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p:cNvSpPr/>
              <p:nvPr/>
            </p:nvSpPr>
            <p:spPr>
              <a:xfrm>
                <a:off x="3278955" y="5091857"/>
                <a:ext cx="288032" cy="317095"/>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p:cNvSpPr/>
              <p:nvPr/>
            </p:nvSpPr>
            <p:spPr>
              <a:xfrm>
                <a:off x="3431355" y="5244257"/>
                <a:ext cx="288032" cy="317095"/>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2554642" y="1955426"/>
                <a:ext cx="1369286" cy="338554"/>
              </a:xfrm>
              <a:prstGeom prst="rect">
                <a:avLst/>
              </a:prstGeom>
              <a:noFill/>
            </p:spPr>
            <p:txBody>
              <a:bodyPr wrap="none" rtlCol="0">
                <a:spAutoFit/>
              </a:bodyPr>
              <a:lstStyle/>
              <a:p>
                <a:r>
                  <a:rPr lang="fr-FR" sz="1600" dirty="0" smtClean="0"/>
                  <a:t>Data </a:t>
                </a:r>
                <a:r>
                  <a:rPr lang="fr-FR" sz="1600" dirty="0" err="1" smtClean="0"/>
                  <a:t>Staging</a:t>
                </a:r>
                <a:endParaRPr lang="fr-FR" sz="1600" dirty="0"/>
              </a:p>
            </p:txBody>
          </p:sp>
        </p:grpSp>
      </p:grpSp>
      <p:pic>
        <p:nvPicPr>
          <p:cNvPr id="2050" name="Picture 2" descr="http://www.zentut.com/wp-content/uploads/2012/10/kimbal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7920" y="220019"/>
            <a:ext cx="868008" cy="1128412"/>
          </a:xfrm>
          <a:prstGeom prst="rect">
            <a:avLst/>
          </a:prstGeom>
          <a:noFill/>
          <a:extLst>
            <a:ext uri="{909E8E84-426E-40DD-AFC4-6F175D3DCCD1}">
              <a14:hiddenFill xmlns:a14="http://schemas.microsoft.com/office/drawing/2010/main">
                <a:solidFill>
                  <a:srgbClr val="FFFFFF"/>
                </a:solidFill>
              </a14:hiddenFill>
            </a:ext>
          </a:extLst>
        </p:spPr>
      </p:pic>
      <p:sp>
        <p:nvSpPr>
          <p:cNvPr id="197" name="Accolade ouvrante 196"/>
          <p:cNvSpPr/>
          <p:nvPr/>
        </p:nvSpPr>
        <p:spPr>
          <a:xfrm rot="5400000">
            <a:off x="4809239" y="-642285"/>
            <a:ext cx="304564" cy="5149692"/>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fr-FR"/>
          </a:p>
        </p:txBody>
      </p:sp>
      <p:sp>
        <p:nvSpPr>
          <p:cNvPr id="198" name="ZoneTexte 197"/>
          <p:cNvSpPr txBox="1"/>
          <p:nvPr/>
        </p:nvSpPr>
        <p:spPr>
          <a:xfrm>
            <a:off x="4195927" y="1403484"/>
            <a:ext cx="1531188" cy="369332"/>
          </a:xfrm>
          <a:prstGeom prst="rect">
            <a:avLst/>
          </a:prstGeom>
          <a:noFill/>
        </p:spPr>
        <p:txBody>
          <a:bodyPr wrap="none" rtlCol="0">
            <a:spAutoFit/>
          </a:bodyPr>
          <a:lstStyle/>
          <a:p>
            <a:r>
              <a:rPr lang="fr-FR" dirty="0" err="1" smtClean="0"/>
              <a:t>dela</a:t>
            </a:r>
            <a:r>
              <a:rPr lang="fr-FR" dirty="0" smtClean="0"/>
              <a:t> (</a:t>
            </a:r>
            <a:r>
              <a:rPr lang="fr-FR" dirty="0" err="1" smtClean="0"/>
              <a:t>mayari</a:t>
            </a:r>
            <a:r>
              <a:rPr lang="fr-FR" dirty="0" smtClean="0"/>
              <a:t>)</a:t>
            </a:r>
            <a:endParaRPr lang="fr-FR" dirty="0"/>
          </a:p>
        </p:txBody>
      </p:sp>
      <p:grpSp>
        <p:nvGrpSpPr>
          <p:cNvPr id="264" name="Groupe 263"/>
          <p:cNvGrpSpPr/>
          <p:nvPr/>
        </p:nvGrpSpPr>
        <p:grpSpPr>
          <a:xfrm>
            <a:off x="3508258" y="1936560"/>
            <a:ext cx="4592134" cy="3868796"/>
            <a:chOff x="3508258" y="1936560"/>
            <a:chExt cx="4592134" cy="3868796"/>
          </a:xfrm>
        </p:grpSpPr>
        <p:sp>
          <p:nvSpPr>
            <p:cNvPr id="136" name="ZoneTexte 135"/>
            <p:cNvSpPr txBox="1"/>
            <p:nvPr/>
          </p:nvSpPr>
          <p:spPr>
            <a:xfrm>
              <a:off x="5004980" y="1936560"/>
              <a:ext cx="1715919" cy="338554"/>
            </a:xfrm>
            <a:prstGeom prst="rect">
              <a:avLst/>
            </a:prstGeom>
            <a:noFill/>
          </p:spPr>
          <p:txBody>
            <a:bodyPr wrap="none" rtlCol="0">
              <a:spAutoFit/>
            </a:bodyPr>
            <a:lstStyle/>
            <a:p>
              <a:r>
                <a:rPr lang="fr-FR" sz="1600" dirty="0" smtClean="0"/>
                <a:t>Data </a:t>
              </a:r>
              <a:r>
                <a:rPr lang="fr-FR" sz="1600" dirty="0" err="1" smtClean="0"/>
                <a:t>Warehouse</a:t>
              </a:r>
              <a:endParaRPr lang="fr-FR" sz="1600" dirty="0"/>
            </a:p>
          </p:txBody>
        </p:sp>
        <p:sp>
          <p:nvSpPr>
            <p:cNvPr id="186" name="ZoneTexte 185"/>
            <p:cNvSpPr txBox="1"/>
            <p:nvPr/>
          </p:nvSpPr>
          <p:spPr>
            <a:xfrm>
              <a:off x="5265468" y="2387848"/>
              <a:ext cx="710451" cy="230832"/>
            </a:xfrm>
            <a:prstGeom prst="rect">
              <a:avLst/>
            </a:prstGeom>
            <a:noFill/>
          </p:spPr>
          <p:txBody>
            <a:bodyPr wrap="none" rtlCol="0">
              <a:spAutoFit/>
            </a:bodyPr>
            <a:lstStyle/>
            <a:p>
              <a:r>
                <a:rPr lang="fr-FR" sz="900" b="1" dirty="0" smtClean="0"/>
                <a:t>Data </a:t>
              </a:r>
              <a:r>
                <a:rPr lang="fr-FR" sz="900" b="1" dirty="0" err="1" smtClean="0"/>
                <a:t>Mart</a:t>
              </a:r>
              <a:endParaRPr lang="fr-FR" sz="900" b="1" dirty="0"/>
            </a:p>
          </p:txBody>
        </p:sp>
        <p:sp>
          <p:nvSpPr>
            <p:cNvPr id="92" name="Chevron 91"/>
            <p:cNvSpPr/>
            <p:nvPr/>
          </p:nvSpPr>
          <p:spPr>
            <a:xfrm>
              <a:off x="4330248" y="2275206"/>
              <a:ext cx="3770144" cy="3530150"/>
            </a:xfrm>
            <a:prstGeom prst="chevron">
              <a:avLst>
                <a:gd name="adj" fmla="val 17139"/>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01" name="Rectangle 100"/>
            <p:cNvSpPr/>
            <p:nvPr/>
          </p:nvSpPr>
          <p:spPr>
            <a:xfrm>
              <a:off x="5469390" y="2866632"/>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Rectangle 106"/>
            <p:cNvSpPr/>
            <p:nvPr/>
          </p:nvSpPr>
          <p:spPr>
            <a:xfrm>
              <a:off x="5018606" y="2517813"/>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Rectangle 107"/>
            <p:cNvSpPr/>
            <p:nvPr/>
          </p:nvSpPr>
          <p:spPr>
            <a:xfrm>
              <a:off x="5927288" y="2517812"/>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Rectangle 108"/>
            <p:cNvSpPr/>
            <p:nvPr/>
          </p:nvSpPr>
          <p:spPr>
            <a:xfrm>
              <a:off x="5927288" y="3196383"/>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Rectangle 109"/>
            <p:cNvSpPr/>
            <p:nvPr/>
          </p:nvSpPr>
          <p:spPr>
            <a:xfrm>
              <a:off x="5025901" y="3651484"/>
              <a:ext cx="288032" cy="317095"/>
            </a:xfrm>
            <a:prstGeom prst="rec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049" name="Connecteur droit 2048"/>
            <p:cNvCxnSpPr>
              <a:stCxn id="107" idx="3"/>
              <a:endCxn id="101" idx="1"/>
            </p:cNvCxnSpPr>
            <p:nvPr/>
          </p:nvCxnSpPr>
          <p:spPr>
            <a:xfrm>
              <a:off x="5306638" y="2676361"/>
              <a:ext cx="162752" cy="3488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6" name="Connecteur droit 2055"/>
            <p:cNvCxnSpPr>
              <a:stCxn id="108" idx="1"/>
              <a:endCxn id="101" idx="3"/>
            </p:cNvCxnSpPr>
            <p:nvPr/>
          </p:nvCxnSpPr>
          <p:spPr>
            <a:xfrm flipH="1">
              <a:off x="5757422" y="2676360"/>
              <a:ext cx="169866" cy="3488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8" name="Connecteur droit 2057"/>
            <p:cNvCxnSpPr>
              <a:stCxn id="109" idx="1"/>
              <a:endCxn id="101" idx="3"/>
            </p:cNvCxnSpPr>
            <p:nvPr/>
          </p:nvCxnSpPr>
          <p:spPr>
            <a:xfrm flipH="1" flipV="1">
              <a:off x="5757422" y="3025180"/>
              <a:ext cx="169866" cy="329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Connecteur droit avec flèche 164"/>
            <p:cNvCxnSpPr>
              <a:stCxn id="36" idx="3"/>
              <a:endCxn id="101" idx="1"/>
            </p:cNvCxnSpPr>
            <p:nvPr/>
          </p:nvCxnSpPr>
          <p:spPr>
            <a:xfrm flipV="1">
              <a:off x="3508258" y="3025180"/>
              <a:ext cx="1961132" cy="116273"/>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9" name="Connecteur droit 208"/>
            <p:cNvCxnSpPr>
              <a:stCxn id="101" idx="1"/>
              <a:endCxn id="110" idx="0"/>
            </p:cNvCxnSpPr>
            <p:nvPr/>
          </p:nvCxnSpPr>
          <p:spPr>
            <a:xfrm flipH="1">
              <a:off x="5169917" y="3025180"/>
              <a:ext cx="299473" cy="6263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5" name="Groupe 264"/>
          <p:cNvGrpSpPr/>
          <p:nvPr/>
        </p:nvGrpSpPr>
        <p:grpSpPr>
          <a:xfrm>
            <a:off x="3508258" y="3141453"/>
            <a:ext cx="2952511" cy="2312656"/>
            <a:chOff x="3508258" y="3141453"/>
            <a:chExt cx="2952511" cy="2312656"/>
          </a:xfrm>
        </p:grpSpPr>
        <p:sp>
          <p:nvSpPr>
            <p:cNvPr id="149" name="Rectangle 148"/>
            <p:cNvSpPr/>
            <p:nvPr/>
          </p:nvSpPr>
          <p:spPr>
            <a:xfrm>
              <a:off x="6172737" y="4901254"/>
              <a:ext cx="288032" cy="317095"/>
            </a:xfrm>
            <a:prstGeom prst="rec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1" name="Rectangle 150"/>
            <p:cNvSpPr/>
            <p:nvPr/>
          </p:nvSpPr>
          <p:spPr>
            <a:xfrm>
              <a:off x="5018606" y="5098005"/>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3" name="Connecteur droit 152"/>
            <p:cNvCxnSpPr>
              <a:stCxn id="151" idx="3"/>
              <a:endCxn id="156" idx="1"/>
            </p:cNvCxnSpPr>
            <p:nvPr/>
          </p:nvCxnSpPr>
          <p:spPr>
            <a:xfrm flipV="1">
              <a:off x="5306638" y="4787015"/>
              <a:ext cx="151986" cy="46953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Connecteur droit 153"/>
            <p:cNvCxnSpPr>
              <a:stCxn id="149" idx="1"/>
              <a:endCxn id="156" idx="3"/>
            </p:cNvCxnSpPr>
            <p:nvPr/>
          </p:nvCxnSpPr>
          <p:spPr>
            <a:xfrm flipH="1" flipV="1">
              <a:off x="5768187" y="4787015"/>
              <a:ext cx="404550" cy="2727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56"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58624" y="4608421"/>
              <a:ext cx="309563"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72" name="Connecteur droit avec flèche 171"/>
            <p:cNvCxnSpPr>
              <a:stCxn id="31" idx="3"/>
              <a:endCxn id="156" idx="1"/>
            </p:cNvCxnSpPr>
            <p:nvPr/>
          </p:nvCxnSpPr>
          <p:spPr>
            <a:xfrm flipV="1">
              <a:off x="3719387" y="4787015"/>
              <a:ext cx="1739237" cy="615790"/>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5" name="Connecteur droit avec flèche 174"/>
            <p:cNvCxnSpPr>
              <a:stCxn id="27" idx="3"/>
              <a:endCxn id="156" idx="1"/>
            </p:cNvCxnSpPr>
            <p:nvPr/>
          </p:nvCxnSpPr>
          <p:spPr>
            <a:xfrm>
              <a:off x="3743283" y="3851878"/>
              <a:ext cx="1715341" cy="935137"/>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8" name="Connecteur droit avec flèche 177"/>
            <p:cNvCxnSpPr>
              <a:stCxn id="36" idx="3"/>
              <a:endCxn id="156" idx="1"/>
            </p:cNvCxnSpPr>
            <p:nvPr/>
          </p:nvCxnSpPr>
          <p:spPr>
            <a:xfrm>
              <a:off x="3508258" y="3141453"/>
              <a:ext cx="1950366" cy="1645562"/>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4" name="ZoneTexte 183"/>
            <p:cNvSpPr txBox="1"/>
            <p:nvPr/>
          </p:nvSpPr>
          <p:spPr>
            <a:xfrm>
              <a:off x="5351311" y="5223277"/>
              <a:ext cx="710451" cy="230832"/>
            </a:xfrm>
            <a:prstGeom prst="rect">
              <a:avLst/>
            </a:prstGeom>
            <a:noFill/>
          </p:spPr>
          <p:txBody>
            <a:bodyPr wrap="none" rtlCol="0">
              <a:spAutoFit/>
            </a:bodyPr>
            <a:lstStyle/>
            <a:p>
              <a:r>
                <a:rPr lang="fr-FR" sz="900" b="1" dirty="0" smtClean="0"/>
                <a:t>Data </a:t>
              </a:r>
              <a:r>
                <a:rPr lang="fr-FR" sz="900" b="1" dirty="0" err="1" smtClean="0"/>
                <a:t>Mart</a:t>
              </a:r>
              <a:endParaRPr lang="fr-FR" sz="900" b="1" dirty="0"/>
            </a:p>
          </p:txBody>
        </p:sp>
        <p:sp>
          <p:nvSpPr>
            <p:cNvPr id="250" name="Rectangle 249"/>
            <p:cNvSpPr/>
            <p:nvPr/>
          </p:nvSpPr>
          <p:spPr>
            <a:xfrm>
              <a:off x="5099982" y="3851878"/>
              <a:ext cx="288032" cy="317095"/>
            </a:xfrm>
            <a:prstGeom prst="rec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1" name="Connecteur droit 220"/>
            <p:cNvCxnSpPr>
              <a:stCxn id="156" idx="1"/>
              <a:endCxn id="250" idx="2"/>
            </p:cNvCxnSpPr>
            <p:nvPr/>
          </p:nvCxnSpPr>
          <p:spPr>
            <a:xfrm flipH="1" flipV="1">
              <a:off x="5243998" y="4168973"/>
              <a:ext cx="214626" cy="6180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3" name="Rectangle 282"/>
            <p:cNvSpPr/>
            <p:nvPr/>
          </p:nvSpPr>
          <p:spPr>
            <a:xfrm>
              <a:off x="5878875" y="4053163"/>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52" name="Connecteur droit 251"/>
            <p:cNvCxnSpPr>
              <a:stCxn id="283" idx="2"/>
              <a:endCxn id="156" idx="3"/>
            </p:cNvCxnSpPr>
            <p:nvPr/>
          </p:nvCxnSpPr>
          <p:spPr>
            <a:xfrm flipH="1">
              <a:off x="5768187" y="4370258"/>
              <a:ext cx="254704" cy="416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6" name="Groupe 265"/>
          <p:cNvGrpSpPr/>
          <p:nvPr/>
        </p:nvGrpSpPr>
        <p:grpSpPr>
          <a:xfrm>
            <a:off x="3743283" y="3350935"/>
            <a:ext cx="3907732" cy="1670849"/>
            <a:chOff x="3743283" y="3350935"/>
            <a:chExt cx="3907732" cy="1670849"/>
          </a:xfrm>
        </p:grpSpPr>
        <p:sp>
          <p:nvSpPr>
            <p:cNvPr id="138" name="Rectangle 137"/>
            <p:cNvSpPr/>
            <p:nvPr/>
          </p:nvSpPr>
          <p:spPr>
            <a:xfrm>
              <a:off x="6865536" y="3958250"/>
              <a:ext cx="288032" cy="317095"/>
            </a:xfrm>
            <a:prstGeom prst="rect">
              <a:avLst/>
            </a:prstGeom>
            <a:solidFill>
              <a:srgbClr val="92D05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0" name="Rectangle 139"/>
            <p:cNvSpPr/>
            <p:nvPr/>
          </p:nvSpPr>
          <p:spPr>
            <a:xfrm>
              <a:off x="7362983" y="3524574"/>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Rectangle 140"/>
            <p:cNvSpPr/>
            <p:nvPr/>
          </p:nvSpPr>
          <p:spPr>
            <a:xfrm>
              <a:off x="7295962" y="4388909"/>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Rectangle 141"/>
            <p:cNvSpPr/>
            <p:nvPr/>
          </p:nvSpPr>
          <p:spPr>
            <a:xfrm>
              <a:off x="6257350" y="4704689"/>
              <a:ext cx="288032" cy="317095"/>
            </a:xfrm>
            <a:prstGeom prst="rec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145" name="Connecteur droit 144"/>
            <p:cNvCxnSpPr>
              <a:stCxn id="140" idx="1"/>
              <a:endCxn id="138" idx="3"/>
            </p:cNvCxnSpPr>
            <p:nvPr/>
          </p:nvCxnSpPr>
          <p:spPr>
            <a:xfrm flipH="1">
              <a:off x="7153568" y="3683122"/>
              <a:ext cx="209415" cy="4336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Connecteur droit 145"/>
            <p:cNvCxnSpPr>
              <a:stCxn id="141" idx="1"/>
              <a:endCxn id="138" idx="3"/>
            </p:cNvCxnSpPr>
            <p:nvPr/>
          </p:nvCxnSpPr>
          <p:spPr>
            <a:xfrm flipH="1" flipV="1">
              <a:off x="7153568" y="4116798"/>
              <a:ext cx="142394" cy="430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5" name="ZoneTexte 184"/>
            <p:cNvSpPr txBox="1"/>
            <p:nvPr/>
          </p:nvSpPr>
          <p:spPr>
            <a:xfrm>
              <a:off x="6686078" y="3350935"/>
              <a:ext cx="710451" cy="230832"/>
            </a:xfrm>
            <a:prstGeom prst="rect">
              <a:avLst/>
            </a:prstGeom>
            <a:noFill/>
          </p:spPr>
          <p:txBody>
            <a:bodyPr wrap="none" rtlCol="0">
              <a:spAutoFit/>
            </a:bodyPr>
            <a:lstStyle/>
            <a:p>
              <a:r>
                <a:rPr lang="fr-FR" sz="900" b="1" dirty="0" smtClean="0"/>
                <a:t>Data </a:t>
              </a:r>
              <a:r>
                <a:rPr lang="fr-FR" sz="900" b="1" dirty="0" err="1" smtClean="0"/>
                <a:t>Mart</a:t>
              </a:r>
              <a:endParaRPr lang="fr-FR" sz="900" b="1" dirty="0"/>
            </a:p>
          </p:txBody>
        </p:sp>
        <p:cxnSp>
          <p:nvCxnSpPr>
            <p:cNvPr id="249" name="Connecteur droit 248"/>
            <p:cNvCxnSpPr>
              <a:stCxn id="138" idx="1"/>
              <a:endCxn id="142" idx="0"/>
            </p:cNvCxnSpPr>
            <p:nvPr/>
          </p:nvCxnSpPr>
          <p:spPr>
            <a:xfrm flipH="1">
              <a:off x="6401366" y="4116798"/>
              <a:ext cx="464170" cy="587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Connecteur droit avec flèche 167"/>
            <p:cNvCxnSpPr>
              <a:stCxn id="27" idx="3"/>
              <a:endCxn id="138" idx="1"/>
            </p:cNvCxnSpPr>
            <p:nvPr/>
          </p:nvCxnSpPr>
          <p:spPr>
            <a:xfrm>
              <a:off x="3743283" y="3851878"/>
              <a:ext cx="3122253" cy="264920"/>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2" name="Rectangle 291"/>
            <p:cNvSpPr/>
            <p:nvPr/>
          </p:nvSpPr>
          <p:spPr>
            <a:xfrm>
              <a:off x="6446840" y="3543741"/>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60" name="Connecteur droit 259"/>
            <p:cNvCxnSpPr>
              <a:stCxn id="138" idx="1"/>
              <a:endCxn id="292" idx="2"/>
            </p:cNvCxnSpPr>
            <p:nvPr/>
          </p:nvCxnSpPr>
          <p:spPr>
            <a:xfrm flipH="1" flipV="1">
              <a:off x="6590856" y="3860836"/>
              <a:ext cx="274680" cy="2559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67" name="ZoneTexte 266"/>
          <p:cNvSpPr txBox="1"/>
          <p:nvPr/>
        </p:nvSpPr>
        <p:spPr>
          <a:xfrm>
            <a:off x="6044660" y="1249596"/>
            <a:ext cx="2751715" cy="52322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fr-FR" sz="1400" dirty="0" smtClean="0"/>
              <a:t>+ : facile à modéliser/créer</a:t>
            </a:r>
          </a:p>
          <a:p>
            <a:r>
              <a:rPr lang="fr-FR" sz="1400" dirty="0" smtClean="0"/>
              <a:t>- : difficile à faire évoluer/maintenir</a:t>
            </a:r>
            <a:endParaRPr lang="fr-FR" sz="1400" dirty="0"/>
          </a:p>
        </p:txBody>
      </p:sp>
    </p:spTree>
    <p:extLst>
      <p:ext uri="{BB962C8B-B14F-4D97-AF65-F5344CB8AC3E}">
        <p14:creationId xmlns:p14="http://schemas.microsoft.com/office/powerpoint/2010/main" val="369374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0" animBg="1"/>
      <p:bldP spid="198" grpId="0"/>
      <p:bldP spid="26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e 89"/>
          <p:cNvGrpSpPr/>
          <p:nvPr/>
        </p:nvGrpSpPr>
        <p:grpSpPr>
          <a:xfrm>
            <a:off x="107504" y="2110567"/>
            <a:ext cx="2320787" cy="3849746"/>
            <a:chOff x="467544" y="1741252"/>
            <a:chExt cx="2320787" cy="3849746"/>
          </a:xfrm>
        </p:grpSpPr>
        <p:sp>
          <p:nvSpPr>
            <p:cNvPr id="10" name="Pentagone 9"/>
            <p:cNvSpPr/>
            <p:nvPr/>
          </p:nvSpPr>
          <p:spPr>
            <a:xfrm>
              <a:off x="467544" y="2060848"/>
              <a:ext cx="2320787" cy="3530150"/>
            </a:xfrm>
            <a:prstGeom prst="homePlate">
              <a:avLst>
                <a:gd name="adj" fmla="val 20962"/>
              </a:avLst>
            </a:prstGeom>
            <a:ln w="38100"/>
          </p:spPr>
          <p:style>
            <a:lnRef idx="2">
              <a:schemeClr val="dk1"/>
            </a:lnRef>
            <a:fillRef idx="1">
              <a:schemeClr val="lt1"/>
            </a:fillRef>
            <a:effectRef idx="0">
              <a:schemeClr val="dk1"/>
            </a:effectRef>
            <a:fontRef idx="minor">
              <a:schemeClr val="dk1"/>
            </a:fontRef>
          </p:style>
          <p:txBody>
            <a:bodyPr rtlCol="0" anchor="ctr"/>
            <a:lstStyle/>
            <a:p>
              <a:pPr algn="ctr"/>
              <a:endParaRPr lang="fr-FR" dirty="0"/>
            </a:p>
          </p:txBody>
        </p:sp>
        <p:sp>
          <p:nvSpPr>
            <p:cNvPr id="11" name="Cylindre 10"/>
            <p:cNvSpPr/>
            <p:nvPr/>
          </p:nvSpPr>
          <p:spPr>
            <a:xfrm>
              <a:off x="628970" y="2194565"/>
              <a:ext cx="1008112" cy="648072"/>
            </a:xfrm>
            <a:prstGeom prst="can">
              <a:avLst/>
            </a:prstGeom>
            <a:solidFill>
              <a:srgbClr val="C00000"/>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fr-FR" dirty="0" err="1" smtClean="0"/>
                <a:t>Donesol</a:t>
              </a:r>
              <a:endParaRPr lang="fr-FR" dirty="0"/>
            </a:p>
          </p:txBody>
        </p:sp>
        <p:sp>
          <p:nvSpPr>
            <p:cNvPr id="16" name="Cylindre 15"/>
            <p:cNvSpPr/>
            <p:nvPr/>
          </p:nvSpPr>
          <p:spPr>
            <a:xfrm>
              <a:off x="1200796" y="2737983"/>
              <a:ext cx="1008112" cy="648072"/>
            </a:xfrm>
            <a:prstGeom prst="can">
              <a:avLst/>
            </a:prstGeom>
            <a:solidFill>
              <a:srgbClr val="92D050"/>
            </a:solidFill>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dirty="0" smtClean="0"/>
                <a:t>BDAT</a:t>
              </a:r>
              <a:endParaRPr lang="fr-FR" dirty="0"/>
            </a:p>
          </p:txBody>
        </p:sp>
        <p:sp>
          <p:nvSpPr>
            <p:cNvPr id="17" name="Cylindre 16"/>
            <p:cNvSpPr/>
            <p:nvPr/>
          </p:nvSpPr>
          <p:spPr>
            <a:xfrm>
              <a:off x="619825" y="3233136"/>
              <a:ext cx="1008112" cy="648072"/>
            </a:xfrm>
            <a:prstGeom prst="can">
              <a:avLst/>
            </a:prstGeom>
            <a:solidFill>
              <a:srgbClr val="7030A0"/>
            </a:solid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fr-FR" dirty="0" smtClean="0"/>
                <a:t>BDETM</a:t>
              </a:r>
              <a:endParaRPr lang="fr-FR" dirty="0"/>
            </a:p>
          </p:txBody>
        </p:sp>
        <p:sp>
          <p:nvSpPr>
            <p:cNvPr id="12" name="ZoneTexte 11"/>
            <p:cNvSpPr txBox="1"/>
            <p:nvPr/>
          </p:nvSpPr>
          <p:spPr>
            <a:xfrm>
              <a:off x="497127" y="4086591"/>
              <a:ext cx="2279910" cy="276999"/>
            </a:xfrm>
            <a:prstGeom prst="rect">
              <a:avLst/>
            </a:prstGeom>
            <a:noFill/>
          </p:spPr>
          <p:txBody>
            <a:bodyPr wrap="square" rtlCol="0">
              <a:spAutoFit/>
            </a:bodyPr>
            <a:lstStyle/>
            <a:p>
              <a:r>
                <a:rPr lang="fr-FR" sz="1200" dirty="0" smtClean="0"/>
                <a:t>autres sources de données…</a:t>
              </a:r>
              <a:endParaRPr lang="fr-FR" sz="1200" dirty="0"/>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067" y="4372060"/>
              <a:ext cx="1330084" cy="817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467" y="4524460"/>
              <a:ext cx="1330084" cy="817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867" y="4676860"/>
              <a:ext cx="1330084" cy="8179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4" name="ZoneTexte 83"/>
            <p:cNvSpPr txBox="1"/>
            <p:nvPr/>
          </p:nvSpPr>
          <p:spPr>
            <a:xfrm>
              <a:off x="543067" y="1741252"/>
              <a:ext cx="1665841" cy="338554"/>
            </a:xfrm>
            <a:prstGeom prst="rect">
              <a:avLst/>
            </a:prstGeom>
            <a:noFill/>
          </p:spPr>
          <p:txBody>
            <a:bodyPr wrap="none" rtlCol="0">
              <a:spAutoFit/>
            </a:bodyPr>
            <a:lstStyle/>
            <a:p>
              <a:r>
                <a:rPr lang="fr-FR" sz="1600" dirty="0" smtClean="0"/>
                <a:t>SI opérationnels</a:t>
              </a:r>
              <a:endParaRPr lang="fr-FR" sz="1600" dirty="0"/>
            </a:p>
          </p:txBody>
        </p:sp>
      </p:grpSp>
      <p:sp>
        <p:nvSpPr>
          <p:cNvPr id="3" name="ZoneTexte 1"/>
          <p:cNvSpPr txBox="1">
            <a:spLocks noChangeArrowheads="1"/>
          </p:cNvSpPr>
          <p:nvPr/>
        </p:nvSpPr>
        <p:spPr bwMode="auto">
          <a:xfrm>
            <a:off x="1298575" y="260350"/>
            <a:ext cx="6513513" cy="523875"/>
          </a:xfrm>
          <a:prstGeom prst="rect">
            <a:avLst/>
          </a:prstGeom>
          <a:solidFill>
            <a:schemeClr val="bg1"/>
          </a:solidFill>
          <a:ln w="9525">
            <a:noFill/>
            <a:miter lim="800000"/>
            <a:headEnd/>
            <a:tailEnd/>
          </a:ln>
        </p:spPr>
        <p:txBody>
          <a:bodyPr>
            <a:spAutoFit/>
          </a:bodyPr>
          <a:lstStyle/>
          <a:p>
            <a:r>
              <a:rPr lang="fr-FR" sz="2800" b="1" dirty="0" smtClean="0">
                <a:solidFill>
                  <a:srgbClr val="6F9D20"/>
                </a:solidFill>
                <a:cs typeface="Arial" charset="0"/>
              </a:rPr>
              <a:t>Architecture fonctionnelle (2/2)</a:t>
            </a:r>
            <a:endParaRPr lang="fr-FR" sz="2800" b="1" dirty="0">
              <a:solidFill>
                <a:srgbClr val="6F9D20"/>
              </a:solidFill>
              <a:cs typeface="Arial" charset="0"/>
            </a:endParaRPr>
          </a:p>
        </p:txBody>
      </p:sp>
      <p:grpSp>
        <p:nvGrpSpPr>
          <p:cNvPr id="158" name="Groupe 157"/>
          <p:cNvGrpSpPr/>
          <p:nvPr/>
        </p:nvGrpSpPr>
        <p:grpSpPr>
          <a:xfrm>
            <a:off x="2232681" y="1553107"/>
            <a:ext cx="6155742" cy="700219"/>
            <a:chOff x="2232681" y="1553107"/>
            <a:chExt cx="6155742" cy="700219"/>
          </a:xfrm>
        </p:grpSpPr>
        <p:sp>
          <p:nvSpPr>
            <p:cNvPr id="2" name="Accolade ouvrante 1"/>
            <p:cNvSpPr/>
            <p:nvPr/>
          </p:nvSpPr>
          <p:spPr>
            <a:xfrm rot="5400000">
              <a:off x="4024616" y="156826"/>
              <a:ext cx="304564" cy="3888433"/>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fr-FR"/>
            </a:p>
          </p:txBody>
        </p:sp>
        <p:sp>
          <p:nvSpPr>
            <p:cNvPr id="4" name="ZoneTexte 3"/>
            <p:cNvSpPr txBox="1"/>
            <p:nvPr/>
          </p:nvSpPr>
          <p:spPr>
            <a:xfrm>
              <a:off x="2411538" y="1570688"/>
              <a:ext cx="2954655" cy="369332"/>
            </a:xfrm>
            <a:prstGeom prst="rect">
              <a:avLst/>
            </a:prstGeom>
            <a:noFill/>
          </p:spPr>
          <p:txBody>
            <a:bodyPr wrap="none" rtlCol="0">
              <a:spAutoFit/>
            </a:bodyPr>
            <a:lstStyle/>
            <a:p>
              <a:r>
                <a:rPr lang="fr-FR" dirty="0" err="1" smtClean="0"/>
                <a:t>entrepot_donnees</a:t>
              </a:r>
              <a:r>
                <a:rPr lang="fr-FR" dirty="0" smtClean="0"/>
                <a:t> (</a:t>
              </a:r>
              <a:r>
                <a:rPr lang="fr-FR" dirty="0" err="1" smtClean="0"/>
                <a:t>mayari</a:t>
              </a:r>
              <a:r>
                <a:rPr lang="fr-FR" dirty="0" smtClean="0"/>
                <a:t>)</a:t>
              </a:r>
              <a:endParaRPr lang="fr-FR" dirty="0"/>
            </a:p>
          </p:txBody>
        </p:sp>
        <p:sp>
          <p:nvSpPr>
            <p:cNvPr id="6" name="Accolade ouvrante 5"/>
            <p:cNvSpPr/>
            <p:nvPr/>
          </p:nvSpPr>
          <p:spPr>
            <a:xfrm rot="5400000">
              <a:off x="7196259" y="1061162"/>
              <a:ext cx="304566" cy="2079762"/>
            </a:xfrm>
            <a:prstGeom prst="lef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fr-FR"/>
            </a:p>
          </p:txBody>
        </p:sp>
        <p:sp>
          <p:nvSpPr>
            <p:cNvPr id="7" name="ZoneTexte 6"/>
            <p:cNvSpPr txBox="1"/>
            <p:nvPr/>
          </p:nvSpPr>
          <p:spPr>
            <a:xfrm>
              <a:off x="6531459" y="1553107"/>
              <a:ext cx="1531188" cy="369332"/>
            </a:xfrm>
            <a:prstGeom prst="rect">
              <a:avLst/>
            </a:prstGeom>
            <a:noFill/>
          </p:spPr>
          <p:txBody>
            <a:bodyPr wrap="none" rtlCol="0">
              <a:spAutoFit/>
            </a:bodyPr>
            <a:lstStyle/>
            <a:p>
              <a:r>
                <a:rPr lang="fr-FR" dirty="0" err="1" smtClean="0"/>
                <a:t>dela</a:t>
              </a:r>
              <a:r>
                <a:rPr lang="fr-FR" dirty="0" smtClean="0"/>
                <a:t> (</a:t>
              </a:r>
              <a:r>
                <a:rPr lang="fr-FR" dirty="0" err="1" smtClean="0"/>
                <a:t>mayari</a:t>
              </a:r>
              <a:r>
                <a:rPr lang="fr-FR" dirty="0" smtClean="0"/>
                <a:t>)</a:t>
              </a:r>
              <a:endParaRPr lang="fr-FR" dirty="0"/>
            </a:p>
          </p:txBody>
        </p:sp>
      </p:grpSp>
      <p:sp>
        <p:nvSpPr>
          <p:cNvPr id="8" name="Rectangle 7"/>
          <p:cNvSpPr/>
          <p:nvPr/>
        </p:nvSpPr>
        <p:spPr>
          <a:xfrm>
            <a:off x="1475656" y="673903"/>
            <a:ext cx="3429144" cy="369332"/>
          </a:xfrm>
          <a:prstGeom prst="rect">
            <a:avLst/>
          </a:prstGeom>
        </p:spPr>
        <p:txBody>
          <a:bodyPr wrap="none">
            <a:spAutoFit/>
          </a:bodyPr>
          <a:lstStyle/>
          <a:p>
            <a:r>
              <a:rPr lang="fr-FR" b="1" dirty="0" smtClean="0">
                <a:solidFill>
                  <a:srgbClr val="C5DD01"/>
                </a:solidFill>
                <a:cs typeface="Arial" charset="0"/>
              </a:rPr>
              <a:t>Nouvelle architecture : </a:t>
            </a:r>
            <a:r>
              <a:rPr lang="fr-FR" b="1" dirty="0" err="1" smtClean="0">
                <a:solidFill>
                  <a:srgbClr val="C5DD01"/>
                </a:solidFill>
                <a:cs typeface="Arial" charset="0"/>
              </a:rPr>
              <a:t>Inmon</a:t>
            </a:r>
            <a:endParaRPr lang="fr-FR" b="1" dirty="0">
              <a:solidFill>
                <a:srgbClr val="C5DD01"/>
              </a:solidFill>
              <a:cs typeface="Arial" charset="0"/>
            </a:endParaRPr>
          </a:p>
        </p:txBody>
      </p:sp>
      <p:grpSp>
        <p:nvGrpSpPr>
          <p:cNvPr id="95" name="Groupe 94"/>
          <p:cNvGrpSpPr/>
          <p:nvPr/>
        </p:nvGrpSpPr>
        <p:grpSpPr>
          <a:xfrm>
            <a:off x="1267897" y="2110475"/>
            <a:ext cx="3143418" cy="3849838"/>
            <a:chOff x="1627937" y="1741160"/>
            <a:chExt cx="3143418" cy="3849838"/>
          </a:xfrm>
        </p:grpSpPr>
        <p:cxnSp>
          <p:nvCxnSpPr>
            <p:cNvPr id="1038" name="Connecteur droit avec flèche 1037"/>
            <p:cNvCxnSpPr>
              <a:stCxn id="11" idx="4"/>
              <a:endCxn id="30" idx="1"/>
            </p:cNvCxnSpPr>
            <p:nvPr/>
          </p:nvCxnSpPr>
          <p:spPr>
            <a:xfrm>
              <a:off x="1637082" y="2590609"/>
              <a:ext cx="1799168" cy="336578"/>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2" name="Connecteur droit avec flèche 51"/>
            <p:cNvCxnSpPr>
              <a:stCxn id="16" idx="4"/>
              <a:endCxn id="43" idx="1"/>
            </p:cNvCxnSpPr>
            <p:nvPr/>
          </p:nvCxnSpPr>
          <p:spPr>
            <a:xfrm>
              <a:off x="2208908" y="3134027"/>
              <a:ext cx="1462367" cy="503585"/>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Connecteur droit avec flèche 54"/>
            <p:cNvCxnSpPr>
              <a:stCxn id="23" idx="3"/>
              <a:endCxn id="45" idx="1"/>
            </p:cNvCxnSpPr>
            <p:nvPr/>
          </p:nvCxnSpPr>
          <p:spPr>
            <a:xfrm flipV="1">
              <a:off x="2284951" y="4883739"/>
              <a:ext cx="1057628" cy="274102"/>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9" name="Connecteur droit avec flèche 58"/>
            <p:cNvCxnSpPr>
              <a:stCxn id="17" idx="4"/>
              <a:endCxn id="46" idx="1"/>
            </p:cNvCxnSpPr>
            <p:nvPr/>
          </p:nvCxnSpPr>
          <p:spPr>
            <a:xfrm>
              <a:off x="1627937" y="3629180"/>
              <a:ext cx="2034059" cy="595910"/>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2" name="Groupe 91"/>
            <p:cNvGrpSpPr/>
            <p:nvPr/>
          </p:nvGrpSpPr>
          <p:grpSpPr>
            <a:xfrm>
              <a:off x="2602699" y="1741160"/>
              <a:ext cx="2168656" cy="3849838"/>
              <a:chOff x="2602699" y="1741160"/>
              <a:chExt cx="2168656" cy="3849838"/>
            </a:xfrm>
          </p:grpSpPr>
          <p:sp>
            <p:nvSpPr>
              <p:cNvPr id="15" name="Chevron 14"/>
              <p:cNvSpPr/>
              <p:nvPr/>
            </p:nvSpPr>
            <p:spPr>
              <a:xfrm>
                <a:off x="2602699" y="2060848"/>
                <a:ext cx="2168656" cy="3530150"/>
              </a:xfrm>
              <a:prstGeom prst="chevron">
                <a:avLst>
                  <a:gd name="adj" fmla="val 24424"/>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1035" name="Groupe 1034"/>
              <p:cNvGrpSpPr/>
              <p:nvPr/>
            </p:nvGrpSpPr>
            <p:grpSpPr>
              <a:xfrm>
                <a:off x="2998935" y="2303548"/>
                <a:ext cx="1129905" cy="782186"/>
                <a:chOff x="4681175" y="2377546"/>
                <a:chExt cx="1129905" cy="782186"/>
              </a:xfrm>
            </p:grpSpPr>
            <p:sp>
              <p:nvSpPr>
                <p:cNvPr id="18" name="Rectangle 17"/>
                <p:cNvSpPr/>
                <p:nvPr/>
              </p:nvSpPr>
              <p:spPr>
                <a:xfrm>
                  <a:off x="4681175" y="2381087"/>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p:cNvSpPr/>
                <p:nvPr/>
              </p:nvSpPr>
              <p:spPr>
                <a:xfrm>
                  <a:off x="5118490" y="2381086"/>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p:cNvSpPr/>
                <p:nvPr/>
              </p:nvSpPr>
              <p:spPr>
                <a:xfrm>
                  <a:off x="5523048" y="2377546"/>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p:cNvSpPr/>
                <p:nvPr/>
              </p:nvSpPr>
              <p:spPr>
                <a:xfrm>
                  <a:off x="5118490" y="2842637"/>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0" name="Connecteur droit 19"/>
                <p:cNvCxnSpPr>
                  <a:stCxn id="18" idx="3"/>
                  <a:endCxn id="28" idx="1"/>
                </p:cNvCxnSpPr>
                <p:nvPr/>
              </p:nvCxnSpPr>
              <p:spPr>
                <a:xfrm flipV="1">
                  <a:off x="4969207" y="2539634"/>
                  <a:ext cx="149283"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a:stCxn id="28" idx="3"/>
                  <a:endCxn id="29" idx="1"/>
                </p:cNvCxnSpPr>
                <p:nvPr/>
              </p:nvCxnSpPr>
              <p:spPr>
                <a:xfrm flipV="1">
                  <a:off x="5406522" y="2536094"/>
                  <a:ext cx="116526" cy="35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a:stCxn id="28" idx="2"/>
                  <a:endCxn id="30" idx="0"/>
                </p:cNvCxnSpPr>
                <p:nvPr/>
              </p:nvCxnSpPr>
              <p:spPr>
                <a:xfrm>
                  <a:off x="5262506" y="2698181"/>
                  <a:ext cx="0" cy="1444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Rectangle 42"/>
              <p:cNvSpPr/>
              <p:nvPr/>
            </p:nvSpPr>
            <p:spPr>
              <a:xfrm>
                <a:off x="3671275" y="3479064"/>
                <a:ext cx="288032" cy="317095"/>
              </a:xfrm>
              <a:prstGeom prst="rect">
                <a:avLst/>
              </a:prstGeom>
              <a:solidFill>
                <a:srgbClr val="92D05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44"/>
              <p:cNvSpPr/>
              <p:nvPr/>
            </p:nvSpPr>
            <p:spPr>
              <a:xfrm>
                <a:off x="3342579" y="4725191"/>
                <a:ext cx="288032" cy="317095"/>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45"/>
              <p:cNvSpPr/>
              <p:nvPr/>
            </p:nvSpPr>
            <p:spPr>
              <a:xfrm>
                <a:off x="3661996" y="4066542"/>
                <a:ext cx="288032" cy="317095"/>
              </a:xfrm>
              <a:prstGeom prst="rect">
                <a:avLst/>
              </a:prstGeom>
              <a:solidFill>
                <a:schemeClr val="accent4"/>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46"/>
              <p:cNvSpPr/>
              <p:nvPr/>
            </p:nvSpPr>
            <p:spPr>
              <a:xfrm>
                <a:off x="3494979" y="4877591"/>
                <a:ext cx="288032" cy="317095"/>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47"/>
              <p:cNvSpPr/>
              <p:nvPr/>
            </p:nvSpPr>
            <p:spPr>
              <a:xfrm>
                <a:off x="3647379" y="5029991"/>
                <a:ext cx="288032" cy="317095"/>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9" name="ZoneTexte 128"/>
              <p:cNvSpPr txBox="1"/>
              <p:nvPr/>
            </p:nvSpPr>
            <p:spPr>
              <a:xfrm>
                <a:off x="2770666" y="1741160"/>
                <a:ext cx="1369286" cy="338554"/>
              </a:xfrm>
              <a:prstGeom prst="rect">
                <a:avLst/>
              </a:prstGeom>
              <a:noFill/>
            </p:spPr>
            <p:txBody>
              <a:bodyPr wrap="none" rtlCol="0">
                <a:spAutoFit/>
              </a:bodyPr>
              <a:lstStyle/>
              <a:p>
                <a:r>
                  <a:rPr lang="fr-FR" sz="1600" dirty="0" smtClean="0"/>
                  <a:t>Data </a:t>
                </a:r>
                <a:r>
                  <a:rPr lang="fr-FR" sz="1600" dirty="0" err="1" smtClean="0"/>
                  <a:t>Staging</a:t>
                </a:r>
                <a:endParaRPr lang="fr-FR" sz="1600" dirty="0"/>
              </a:p>
            </p:txBody>
          </p:sp>
        </p:grpSp>
      </p:grpSp>
      <p:grpSp>
        <p:nvGrpSpPr>
          <p:cNvPr id="140" name="Groupe 139"/>
          <p:cNvGrpSpPr/>
          <p:nvPr/>
        </p:nvGrpSpPr>
        <p:grpSpPr>
          <a:xfrm>
            <a:off x="3364242" y="2101042"/>
            <a:ext cx="3273541" cy="3859271"/>
            <a:chOff x="3364242" y="2101042"/>
            <a:chExt cx="3273541" cy="3859271"/>
          </a:xfrm>
        </p:grpSpPr>
        <p:cxnSp>
          <p:nvCxnSpPr>
            <p:cNvPr id="80" name="Connecteur droit avec flèche 79"/>
            <p:cNvCxnSpPr>
              <a:stCxn id="43" idx="3"/>
              <a:endCxn id="71" idx="1"/>
            </p:cNvCxnSpPr>
            <p:nvPr/>
          </p:nvCxnSpPr>
          <p:spPr>
            <a:xfrm>
              <a:off x="3599267" y="4078935"/>
              <a:ext cx="2271204" cy="495423"/>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3" name="Connecteur droit avec flèche 82"/>
            <p:cNvCxnSpPr>
              <a:stCxn id="46" idx="3"/>
              <a:endCxn id="73" idx="1"/>
            </p:cNvCxnSpPr>
            <p:nvPr/>
          </p:nvCxnSpPr>
          <p:spPr>
            <a:xfrm>
              <a:off x="3589988" y="4666413"/>
              <a:ext cx="1748730" cy="379762"/>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6" name="Connecteur droit avec flèche 85"/>
            <p:cNvCxnSpPr>
              <a:stCxn id="48" idx="3"/>
              <a:endCxn id="75" idx="1"/>
            </p:cNvCxnSpPr>
            <p:nvPr/>
          </p:nvCxnSpPr>
          <p:spPr>
            <a:xfrm flipV="1">
              <a:off x="3575371" y="5553174"/>
              <a:ext cx="1303316" cy="76688"/>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a:stCxn id="30" idx="3"/>
              <a:endCxn id="64" idx="1"/>
            </p:cNvCxnSpPr>
            <p:nvPr/>
          </p:nvCxnSpPr>
          <p:spPr>
            <a:xfrm flipV="1">
              <a:off x="3364242" y="2811237"/>
              <a:ext cx="1350658" cy="557273"/>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2" name="Chevron 61"/>
            <p:cNvSpPr/>
            <p:nvPr/>
          </p:nvSpPr>
          <p:spPr>
            <a:xfrm>
              <a:off x="4217134" y="2430163"/>
              <a:ext cx="2420649" cy="3530150"/>
            </a:xfrm>
            <a:prstGeom prst="chevron">
              <a:avLst>
                <a:gd name="adj" fmla="val 24424"/>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nvGrpSpPr>
            <p:cNvPr id="63" name="Groupe 62"/>
            <p:cNvGrpSpPr/>
            <p:nvPr/>
          </p:nvGrpSpPr>
          <p:grpSpPr>
            <a:xfrm>
              <a:off x="4714900" y="2649148"/>
              <a:ext cx="1129905" cy="782186"/>
              <a:chOff x="4681175" y="2377546"/>
              <a:chExt cx="1129905" cy="782186"/>
            </a:xfrm>
          </p:grpSpPr>
          <p:sp>
            <p:nvSpPr>
              <p:cNvPr id="64" name="Rectangle 63"/>
              <p:cNvSpPr/>
              <p:nvPr/>
            </p:nvSpPr>
            <p:spPr>
              <a:xfrm>
                <a:off x="4681175" y="2381087"/>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Rectangle 64"/>
              <p:cNvSpPr/>
              <p:nvPr/>
            </p:nvSpPr>
            <p:spPr>
              <a:xfrm>
                <a:off x="5118490" y="2381086"/>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Rectangle 65"/>
              <p:cNvSpPr/>
              <p:nvPr/>
            </p:nvSpPr>
            <p:spPr>
              <a:xfrm>
                <a:off x="5523048" y="2377546"/>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Rectangle 66"/>
              <p:cNvSpPr/>
              <p:nvPr/>
            </p:nvSpPr>
            <p:spPr>
              <a:xfrm>
                <a:off x="5118490" y="2842637"/>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8" name="Connecteur droit 67"/>
              <p:cNvCxnSpPr>
                <a:stCxn id="64" idx="3"/>
                <a:endCxn id="65" idx="1"/>
              </p:cNvCxnSpPr>
              <p:nvPr/>
            </p:nvCxnSpPr>
            <p:spPr>
              <a:xfrm flipV="1">
                <a:off x="4969207" y="2539634"/>
                <a:ext cx="149283"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necteur droit 68"/>
              <p:cNvCxnSpPr>
                <a:stCxn id="65" idx="3"/>
                <a:endCxn id="66" idx="1"/>
              </p:cNvCxnSpPr>
              <p:nvPr/>
            </p:nvCxnSpPr>
            <p:spPr>
              <a:xfrm flipV="1">
                <a:off x="5406522" y="2536094"/>
                <a:ext cx="116526" cy="35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Connecteur droit 69"/>
              <p:cNvCxnSpPr>
                <a:stCxn id="65" idx="2"/>
                <a:endCxn id="67" idx="0"/>
              </p:cNvCxnSpPr>
              <p:nvPr/>
            </p:nvCxnSpPr>
            <p:spPr>
              <a:xfrm>
                <a:off x="5262506" y="2698181"/>
                <a:ext cx="0" cy="1444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1" name="Rectangle 70"/>
            <p:cNvSpPr/>
            <p:nvPr/>
          </p:nvSpPr>
          <p:spPr>
            <a:xfrm>
              <a:off x="5870471" y="4415810"/>
              <a:ext cx="288032" cy="317095"/>
            </a:xfrm>
            <a:prstGeom prst="rect">
              <a:avLst/>
            </a:prstGeom>
            <a:solidFill>
              <a:srgbClr val="92D05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Rectangle 72"/>
            <p:cNvSpPr/>
            <p:nvPr/>
          </p:nvSpPr>
          <p:spPr>
            <a:xfrm>
              <a:off x="5338718" y="4887627"/>
              <a:ext cx="288032" cy="317095"/>
            </a:xfrm>
            <a:prstGeom prst="rect">
              <a:avLst/>
            </a:prstGeom>
            <a:solidFill>
              <a:schemeClr val="accent4"/>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Rectangle 74"/>
            <p:cNvSpPr/>
            <p:nvPr/>
          </p:nvSpPr>
          <p:spPr>
            <a:xfrm>
              <a:off x="4878687" y="5394626"/>
              <a:ext cx="288032" cy="317095"/>
            </a:xfrm>
            <a:prstGeom prst="rect">
              <a:avLst/>
            </a:prstGeom>
            <a:solidFill>
              <a:schemeClr val="accent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Rectangle 75"/>
            <p:cNvSpPr/>
            <p:nvPr/>
          </p:nvSpPr>
          <p:spPr>
            <a:xfrm>
              <a:off x="4886322" y="3873381"/>
              <a:ext cx="288032" cy="317095"/>
            </a:xfrm>
            <a:prstGeom prst="rec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Rectangle 76"/>
            <p:cNvSpPr/>
            <p:nvPr/>
          </p:nvSpPr>
          <p:spPr>
            <a:xfrm>
              <a:off x="5279853" y="3873384"/>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ectangle 77"/>
            <p:cNvSpPr/>
            <p:nvPr/>
          </p:nvSpPr>
          <p:spPr>
            <a:xfrm>
              <a:off x="5681651" y="3873383"/>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Rectangle 78"/>
            <p:cNvSpPr/>
            <p:nvPr/>
          </p:nvSpPr>
          <p:spPr>
            <a:xfrm>
              <a:off x="6092638" y="3873382"/>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32"/>
            <p:cNvCxnSpPr>
              <a:stCxn id="66" idx="2"/>
              <a:endCxn id="79" idx="0"/>
            </p:cNvCxnSpPr>
            <p:nvPr/>
          </p:nvCxnSpPr>
          <p:spPr>
            <a:xfrm>
              <a:off x="5700789" y="2966243"/>
              <a:ext cx="535865" cy="9071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Connecteur droit 34"/>
            <p:cNvCxnSpPr>
              <a:stCxn id="67" idx="2"/>
              <a:endCxn id="76" idx="0"/>
            </p:cNvCxnSpPr>
            <p:nvPr/>
          </p:nvCxnSpPr>
          <p:spPr>
            <a:xfrm flipH="1">
              <a:off x="5030338" y="3431334"/>
              <a:ext cx="265893" cy="4420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Connecteur droit 36"/>
            <p:cNvCxnSpPr>
              <a:stCxn id="71" idx="0"/>
              <a:endCxn id="78" idx="2"/>
            </p:cNvCxnSpPr>
            <p:nvPr/>
          </p:nvCxnSpPr>
          <p:spPr>
            <a:xfrm flipH="1" flipV="1">
              <a:off x="5825667" y="4190478"/>
              <a:ext cx="188820" cy="2253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Connecteur droit 40"/>
            <p:cNvCxnSpPr>
              <a:stCxn id="73" idx="0"/>
              <a:endCxn id="77" idx="2"/>
            </p:cNvCxnSpPr>
            <p:nvPr/>
          </p:nvCxnSpPr>
          <p:spPr>
            <a:xfrm flipH="1" flipV="1">
              <a:off x="5423869" y="4190479"/>
              <a:ext cx="58865" cy="6971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Connecteur droit 43"/>
            <p:cNvCxnSpPr>
              <a:stCxn id="73" idx="0"/>
              <a:endCxn id="78" idx="2"/>
            </p:cNvCxnSpPr>
            <p:nvPr/>
          </p:nvCxnSpPr>
          <p:spPr>
            <a:xfrm flipV="1">
              <a:off x="5482734" y="4190478"/>
              <a:ext cx="342933" cy="6971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Connecteur droit 49"/>
            <p:cNvCxnSpPr>
              <a:stCxn id="75" idx="0"/>
              <a:endCxn id="76" idx="2"/>
            </p:cNvCxnSpPr>
            <p:nvPr/>
          </p:nvCxnSpPr>
          <p:spPr>
            <a:xfrm flipV="1">
              <a:off x="5022703" y="4190476"/>
              <a:ext cx="7635" cy="12041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ZoneTexte 50"/>
            <p:cNvSpPr txBox="1"/>
            <p:nvPr/>
          </p:nvSpPr>
          <p:spPr>
            <a:xfrm>
              <a:off x="5097946" y="3887461"/>
              <a:ext cx="1140056" cy="307777"/>
            </a:xfrm>
            <a:prstGeom prst="rect">
              <a:avLst/>
            </a:prstGeom>
            <a:noFill/>
          </p:spPr>
          <p:txBody>
            <a:bodyPr wrap="none" rtlCol="0">
              <a:spAutoFit/>
            </a:bodyPr>
            <a:lstStyle/>
            <a:p>
              <a:r>
                <a:rPr lang="fr-FR" sz="1400" dirty="0" smtClean="0"/>
                <a:t>Référentiels</a:t>
              </a:r>
              <a:endParaRPr lang="fr-FR" sz="1400" dirty="0"/>
            </a:p>
          </p:txBody>
        </p:sp>
        <p:sp>
          <p:nvSpPr>
            <p:cNvPr id="130" name="ZoneTexte 129"/>
            <p:cNvSpPr txBox="1"/>
            <p:nvPr/>
          </p:nvSpPr>
          <p:spPr>
            <a:xfrm>
              <a:off x="4316394" y="2101042"/>
              <a:ext cx="1715919" cy="338554"/>
            </a:xfrm>
            <a:prstGeom prst="rect">
              <a:avLst/>
            </a:prstGeom>
            <a:noFill/>
          </p:spPr>
          <p:txBody>
            <a:bodyPr wrap="none" rtlCol="0">
              <a:spAutoFit/>
            </a:bodyPr>
            <a:lstStyle/>
            <a:p>
              <a:r>
                <a:rPr lang="fr-FR" sz="1600" dirty="0" smtClean="0"/>
                <a:t>Data </a:t>
              </a:r>
              <a:r>
                <a:rPr lang="fr-FR" sz="1600" dirty="0" err="1" smtClean="0"/>
                <a:t>Warehouse</a:t>
              </a:r>
              <a:endParaRPr lang="fr-FR" sz="1600" dirty="0"/>
            </a:p>
          </p:txBody>
        </p:sp>
      </p:grpSp>
      <p:sp>
        <p:nvSpPr>
          <p:cNvPr id="5" name="ZoneTexte 4"/>
          <p:cNvSpPr txBox="1"/>
          <p:nvPr/>
        </p:nvSpPr>
        <p:spPr>
          <a:xfrm>
            <a:off x="7305910" y="5929491"/>
            <a:ext cx="882421" cy="276999"/>
          </a:xfrm>
          <a:prstGeom prst="rect">
            <a:avLst/>
          </a:prstGeom>
          <a:noFill/>
        </p:spPr>
        <p:txBody>
          <a:bodyPr wrap="none" rtlCol="0">
            <a:spAutoFit/>
          </a:bodyPr>
          <a:lstStyle/>
          <a:p>
            <a:r>
              <a:rPr lang="fr-FR" sz="1200" i="1" dirty="0" smtClean="0"/>
              <a:t>BTO 2014</a:t>
            </a:r>
            <a:endParaRPr lang="fr-FR" sz="1200" i="1" dirty="0"/>
          </a:p>
        </p:txBody>
      </p:sp>
      <p:pic>
        <p:nvPicPr>
          <p:cNvPr id="98" name="Picture 13" descr="http://www.biready.com/wp-content/uploads/2014/02/Bill-Inmon.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3561" t="19048" r="12882"/>
          <a:stretch/>
        </p:blipFill>
        <p:spPr bwMode="auto">
          <a:xfrm>
            <a:off x="196992" y="214758"/>
            <a:ext cx="1002891" cy="1138933"/>
          </a:xfrm>
          <a:prstGeom prst="rect">
            <a:avLst/>
          </a:prstGeom>
          <a:noFill/>
          <a:extLst>
            <a:ext uri="{909E8E84-426E-40DD-AFC4-6F175D3DCCD1}">
              <a14:hiddenFill xmlns:a14="http://schemas.microsoft.com/office/drawing/2010/main">
                <a:solidFill>
                  <a:srgbClr val="FFFFFF"/>
                </a:solidFill>
              </a14:hiddenFill>
            </a:ext>
          </a:extLst>
        </p:spPr>
      </p:pic>
      <p:grpSp>
        <p:nvGrpSpPr>
          <p:cNvPr id="142" name="Groupe 141"/>
          <p:cNvGrpSpPr/>
          <p:nvPr/>
        </p:nvGrpSpPr>
        <p:grpSpPr>
          <a:xfrm>
            <a:off x="5844805" y="2110475"/>
            <a:ext cx="3191692" cy="3849838"/>
            <a:chOff x="5844805" y="2110475"/>
            <a:chExt cx="3191692" cy="3849838"/>
          </a:xfrm>
        </p:grpSpPr>
        <p:sp>
          <p:nvSpPr>
            <p:cNvPr id="109" name="Chevron 108"/>
            <p:cNvSpPr/>
            <p:nvPr/>
          </p:nvSpPr>
          <p:spPr>
            <a:xfrm>
              <a:off x="6308662" y="2430163"/>
              <a:ext cx="2727835" cy="3530150"/>
            </a:xfrm>
            <a:prstGeom prst="chevron">
              <a:avLst>
                <a:gd name="adj" fmla="val 22796"/>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1" name="ZoneTexte 130"/>
            <p:cNvSpPr txBox="1"/>
            <p:nvPr/>
          </p:nvSpPr>
          <p:spPr>
            <a:xfrm>
              <a:off x="6804248" y="2110475"/>
              <a:ext cx="1189749" cy="338554"/>
            </a:xfrm>
            <a:prstGeom prst="rect">
              <a:avLst/>
            </a:prstGeom>
            <a:noFill/>
          </p:spPr>
          <p:txBody>
            <a:bodyPr wrap="none" rtlCol="0">
              <a:spAutoFit/>
            </a:bodyPr>
            <a:lstStyle/>
            <a:p>
              <a:r>
                <a:rPr lang="fr-FR" sz="1600" dirty="0" smtClean="0"/>
                <a:t>Data </a:t>
              </a:r>
              <a:r>
                <a:rPr lang="fr-FR" sz="1600" dirty="0" err="1" smtClean="0"/>
                <a:t>Marts</a:t>
              </a:r>
              <a:endParaRPr lang="fr-FR" sz="1600" dirty="0"/>
            </a:p>
          </p:txBody>
        </p:sp>
        <p:sp>
          <p:nvSpPr>
            <p:cNvPr id="146" name="Rectangle 145"/>
            <p:cNvSpPr/>
            <p:nvPr/>
          </p:nvSpPr>
          <p:spPr>
            <a:xfrm>
              <a:off x="7204526" y="2856536"/>
              <a:ext cx="288032" cy="317095"/>
            </a:xfrm>
            <a:prstGeom prst="rec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7" name="Rectangle 146"/>
            <p:cNvSpPr/>
            <p:nvPr/>
          </p:nvSpPr>
          <p:spPr>
            <a:xfrm>
              <a:off x="6711653" y="2488083"/>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Rectangle 147"/>
            <p:cNvSpPr/>
            <p:nvPr/>
          </p:nvSpPr>
          <p:spPr>
            <a:xfrm>
              <a:off x="7750028" y="2496992"/>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9" name="Rectangle 148"/>
            <p:cNvSpPr/>
            <p:nvPr/>
          </p:nvSpPr>
          <p:spPr>
            <a:xfrm>
              <a:off x="7750028" y="3277277"/>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Rectangle 149"/>
            <p:cNvSpPr/>
            <p:nvPr/>
          </p:nvSpPr>
          <p:spPr>
            <a:xfrm>
              <a:off x="6838685" y="3534390"/>
              <a:ext cx="288032" cy="317095"/>
            </a:xfrm>
            <a:prstGeom prst="rec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1" name="Connecteur droit 150"/>
            <p:cNvCxnSpPr>
              <a:stCxn id="147" idx="3"/>
              <a:endCxn id="146" idx="1"/>
            </p:cNvCxnSpPr>
            <p:nvPr/>
          </p:nvCxnSpPr>
          <p:spPr>
            <a:xfrm>
              <a:off x="6999685" y="2646631"/>
              <a:ext cx="204841" cy="3684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Connecteur droit 151"/>
            <p:cNvCxnSpPr>
              <a:stCxn id="150" idx="3"/>
              <a:endCxn id="146" idx="1"/>
            </p:cNvCxnSpPr>
            <p:nvPr/>
          </p:nvCxnSpPr>
          <p:spPr>
            <a:xfrm flipV="1">
              <a:off x="7126717" y="3015084"/>
              <a:ext cx="77809" cy="6778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Connecteur droit 152"/>
            <p:cNvCxnSpPr>
              <a:stCxn id="148" idx="1"/>
              <a:endCxn id="146" idx="3"/>
            </p:cNvCxnSpPr>
            <p:nvPr/>
          </p:nvCxnSpPr>
          <p:spPr>
            <a:xfrm flipH="1">
              <a:off x="7492558" y="2655540"/>
              <a:ext cx="257470" cy="3595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Connecteur droit 153"/>
            <p:cNvCxnSpPr>
              <a:stCxn id="149" idx="1"/>
              <a:endCxn id="146" idx="3"/>
            </p:cNvCxnSpPr>
            <p:nvPr/>
          </p:nvCxnSpPr>
          <p:spPr>
            <a:xfrm flipH="1" flipV="1">
              <a:off x="7492558" y="3015084"/>
              <a:ext cx="257470" cy="42074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5" name="ZoneTexte 154"/>
            <p:cNvSpPr txBox="1"/>
            <p:nvPr/>
          </p:nvSpPr>
          <p:spPr>
            <a:xfrm>
              <a:off x="7003396" y="2513782"/>
              <a:ext cx="710451" cy="230832"/>
            </a:xfrm>
            <a:prstGeom prst="rect">
              <a:avLst/>
            </a:prstGeom>
            <a:noFill/>
          </p:spPr>
          <p:txBody>
            <a:bodyPr wrap="none" rtlCol="0">
              <a:spAutoFit/>
            </a:bodyPr>
            <a:lstStyle/>
            <a:p>
              <a:r>
                <a:rPr lang="fr-FR" sz="900" b="1" dirty="0" smtClean="0"/>
                <a:t>Data </a:t>
              </a:r>
              <a:r>
                <a:rPr lang="fr-FR" sz="900" b="1" dirty="0" err="1" smtClean="0"/>
                <a:t>Mart</a:t>
              </a:r>
              <a:endParaRPr lang="fr-FR" sz="900" b="1" dirty="0"/>
            </a:p>
          </p:txBody>
        </p:sp>
        <p:cxnSp>
          <p:nvCxnSpPr>
            <p:cNvPr id="156" name="Connecteur droit avec flèche 155"/>
            <p:cNvCxnSpPr>
              <a:stCxn id="66" idx="3"/>
              <a:endCxn id="146" idx="1"/>
            </p:cNvCxnSpPr>
            <p:nvPr/>
          </p:nvCxnSpPr>
          <p:spPr>
            <a:xfrm>
              <a:off x="5844805" y="2807696"/>
              <a:ext cx="1359721" cy="207388"/>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143" name="Groupe 142"/>
          <p:cNvGrpSpPr/>
          <p:nvPr/>
        </p:nvGrpSpPr>
        <p:grpSpPr>
          <a:xfrm>
            <a:off x="5166719" y="2807696"/>
            <a:ext cx="3165628" cy="2745478"/>
            <a:chOff x="5166719" y="2807696"/>
            <a:chExt cx="3165628" cy="2745478"/>
          </a:xfrm>
        </p:grpSpPr>
        <p:cxnSp>
          <p:nvCxnSpPr>
            <p:cNvPr id="119" name="Connecteur droit avec flèche 118"/>
            <p:cNvCxnSpPr>
              <a:stCxn id="66" idx="3"/>
              <a:endCxn id="170" idx="1"/>
            </p:cNvCxnSpPr>
            <p:nvPr/>
          </p:nvCxnSpPr>
          <p:spPr>
            <a:xfrm>
              <a:off x="5844805" y="2807696"/>
              <a:ext cx="1750443" cy="1848240"/>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2" name="Connecteur droit avec flèche 121"/>
            <p:cNvCxnSpPr>
              <a:stCxn id="71" idx="3"/>
              <a:endCxn id="170" idx="1"/>
            </p:cNvCxnSpPr>
            <p:nvPr/>
          </p:nvCxnSpPr>
          <p:spPr>
            <a:xfrm>
              <a:off x="6158503" y="4574358"/>
              <a:ext cx="1436745" cy="81578"/>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25" name="Connecteur droit avec flèche 124"/>
            <p:cNvCxnSpPr>
              <a:stCxn id="75" idx="3"/>
              <a:endCxn id="170" idx="1"/>
            </p:cNvCxnSpPr>
            <p:nvPr/>
          </p:nvCxnSpPr>
          <p:spPr>
            <a:xfrm flipV="1">
              <a:off x="5166719" y="4655936"/>
              <a:ext cx="2428529" cy="897238"/>
            </a:xfrm>
            <a:prstGeom prst="straightConnector1">
              <a:avLst/>
            </a:prstGeom>
            <a:ln>
              <a:solidFill>
                <a:schemeClr val="tx1"/>
              </a:solidFill>
              <a:prstDash val="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2" name="Rectangle 161"/>
            <p:cNvSpPr/>
            <p:nvPr/>
          </p:nvSpPr>
          <p:spPr>
            <a:xfrm>
              <a:off x="6982701" y="3714833"/>
              <a:ext cx="288032" cy="317095"/>
            </a:xfrm>
            <a:prstGeom prst="rect">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3" name="Rectangle 162"/>
            <p:cNvSpPr/>
            <p:nvPr/>
          </p:nvSpPr>
          <p:spPr>
            <a:xfrm>
              <a:off x="8011977" y="4053595"/>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4" name="Rectangle 163"/>
            <p:cNvSpPr/>
            <p:nvPr/>
          </p:nvSpPr>
          <p:spPr>
            <a:xfrm>
              <a:off x="8044315" y="4839155"/>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5" name="Rectangle 164"/>
            <p:cNvSpPr/>
            <p:nvPr/>
          </p:nvSpPr>
          <p:spPr>
            <a:xfrm>
              <a:off x="7129237" y="4909949"/>
              <a:ext cx="288032" cy="317095"/>
            </a:xfrm>
            <a:prstGeom prst="rect">
              <a:avLst/>
            </a:prstGeom>
            <a:solidFill>
              <a:schemeClr val="bg1">
                <a:lumMod val="75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6" name="Connecteur droit 165"/>
            <p:cNvCxnSpPr>
              <a:stCxn id="162" idx="3"/>
              <a:endCxn id="170" idx="1"/>
            </p:cNvCxnSpPr>
            <p:nvPr/>
          </p:nvCxnSpPr>
          <p:spPr>
            <a:xfrm>
              <a:off x="7270733" y="3873381"/>
              <a:ext cx="324515" cy="7825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Connecteur droit 166"/>
            <p:cNvCxnSpPr>
              <a:stCxn id="165" idx="3"/>
              <a:endCxn id="170" idx="1"/>
            </p:cNvCxnSpPr>
            <p:nvPr/>
          </p:nvCxnSpPr>
          <p:spPr>
            <a:xfrm flipV="1">
              <a:off x="7417269" y="4655936"/>
              <a:ext cx="177979" cy="4125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Connecteur droit 167"/>
            <p:cNvCxnSpPr>
              <a:stCxn id="163" idx="1"/>
              <a:endCxn id="170" idx="3"/>
            </p:cNvCxnSpPr>
            <p:nvPr/>
          </p:nvCxnSpPr>
          <p:spPr>
            <a:xfrm flipH="1">
              <a:off x="7904811" y="4212143"/>
              <a:ext cx="107166" cy="4437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Connecteur droit 168"/>
            <p:cNvCxnSpPr>
              <a:stCxn id="164" idx="1"/>
              <a:endCxn id="170" idx="3"/>
            </p:cNvCxnSpPr>
            <p:nvPr/>
          </p:nvCxnSpPr>
          <p:spPr>
            <a:xfrm flipH="1" flipV="1">
              <a:off x="7904811" y="4655936"/>
              <a:ext cx="139504" cy="3417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70"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95248" y="4477342"/>
              <a:ext cx="309563"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1" name="ZoneTexte 170"/>
            <p:cNvSpPr txBox="1"/>
            <p:nvPr/>
          </p:nvSpPr>
          <p:spPr>
            <a:xfrm>
              <a:off x="7394803" y="5111628"/>
              <a:ext cx="710451" cy="230832"/>
            </a:xfrm>
            <a:prstGeom prst="rect">
              <a:avLst/>
            </a:prstGeom>
            <a:noFill/>
          </p:spPr>
          <p:txBody>
            <a:bodyPr wrap="none" rtlCol="0">
              <a:spAutoFit/>
            </a:bodyPr>
            <a:lstStyle/>
            <a:p>
              <a:r>
                <a:rPr lang="fr-FR" sz="900" b="1" dirty="0" smtClean="0"/>
                <a:t>Data </a:t>
              </a:r>
              <a:r>
                <a:rPr lang="fr-FR" sz="900" b="1" dirty="0" err="1" smtClean="0"/>
                <a:t>Mart</a:t>
              </a:r>
              <a:endParaRPr lang="fr-FR" sz="900" b="1" dirty="0"/>
            </a:p>
          </p:txBody>
        </p:sp>
      </p:grpSp>
      <p:sp>
        <p:nvSpPr>
          <p:cNvPr id="183" name="ZoneTexte 182"/>
          <p:cNvSpPr txBox="1"/>
          <p:nvPr/>
        </p:nvSpPr>
        <p:spPr>
          <a:xfrm>
            <a:off x="5220619" y="1043235"/>
            <a:ext cx="2656946" cy="523220"/>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fr-FR" sz="1400" dirty="0" smtClean="0"/>
              <a:t>+ : facile à faire évoluer/maintenir</a:t>
            </a:r>
          </a:p>
          <a:p>
            <a:r>
              <a:rPr lang="fr-FR" sz="1400" dirty="0"/>
              <a:t>- : difficile à </a:t>
            </a:r>
            <a:r>
              <a:rPr lang="fr-FR" sz="1400" dirty="0" smtClean="0"/>
              <a:t>modéliser/créer</a:t>
            </a:r>
            <a:endParaRPr lang="fr-FR" sz="1400" dirty="0"/>
          </a:p>
        </p:txBody>
      </p:sp>
      <p:grpSp>
        <p:nvGrpSpPr>
          <p:cNvPr id="157" name="Groupe 156"/>
          <p:cNvGrpSpPr/>
          <p:nvPr/>
        </p:nvGrpSpPr>
        <p:grpSpPr>
          <a:xfrm>
            <a:off x="6722093" y="5359214"/>
            <a:ext cx="791996" cy="570642"/>
            <a:chOff x="6722093" y="5359214"/>
            <a:chExt cx="791996" cy="570642"/>
          </a:xfrm>
        </p:grpSpPr>
        <p:pic>
          <p:nvPicPr>
            <p:cNvPr id="53"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204526" y="5359214"/>
              <a:ext cx="309563" cy="3571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6" name="Picture 1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22093" y="5371405"/>
              <a:ext cx="309563" cy="3635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6" name="ZoneTexte 195"/>
            <p:cNvSpPr txBox="1"/>
            <p:nvPr/>
          </p:nvSpPr>
          <p:spPr>
            <a:xfrm>
              <a:off x="6769984" y="5699024"/>
              <a:ext cx="684803" cy="230832"/>
            </a:xfrm>
            <a:prstGeom prst="rect">
              <a:avLst/>
            </a:prstGeom>
            <a:noFill/>
          </p:spPr>
          <p:txBody>
            <a:bodyPr wrap="none" rtlCol="0">
              <a:spAutoFit/>
            </a:bodyPr>
            <a:lstStyle/>
            <a:p>
              <a:r>
                <a:rPr lang="fr-FR" sz="900" b="1" dirty="0" smtClean="0"/>
                <a:t>Tableaux</a:t>
              </a:r>
              <a:endParaRPr lang="fr-FR" sz="900" b="1" dirty="0"/>
            </a:p>
          </p:txBody>
        </p:sp>
      </p:grpSp>
    </p:spTree>
    <p:extLst>
      <p:ext uri="{BB962C8B-B14F-4D97-AF65-F5344CB8AC3E}">
        <p14:creationId xmlns:p14="http://schemas.microsoft.com/office/powerpoint/2010/main" val="2249015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1"/>
          <p:cNvSpPr txBox="1">
            <a:spLocks noChangeArrowheads="1"/>
          </p:cNvSpPr>
          <p:nvPr/>
        </p:nvSpPr>
        <p:spPr bwMode="auto">
          <a:xfrm>
            <a:off x="251521" y="260350"/>
            <a:ext cx="7560568" cy="523220"/>
          </a:xfrm>
          <a:prstGeom prst="rect">
            <a:avLst/>
          </a:prstGeom>
          <a:solidFill>
            <a:schemeClr val="bg1"/>
          </a:solidFill>
          <a:ln w="9525">
            <a:noFill/>
            <a:miter lim="800000"/>
            <a:headEnd/>
            <a:tailEnd/>
          </a:ln>
        </p:spPr>
        <p:txBody>
          <a:bodyPr wrap="square">
            <a:spAutoFit/>
          </a:bodyPr>
          <a:lstStyle/>
          <a:p>
            <a:r>
              <a:rPr lang="fr-FR" sz="2800" b="1" dirty="0" smtClean="0">
                <a:solidFill>
                  <a:srgbClr val="6F9D20"/>
                </a:solidFill>
                <a:cs typeface="Arial" charset="0"/>
              </a:rPr>
              <a:t>Réalisation : </a:t>
            </a:r>
            <a:r>
              <a:rPr lang="fr-FR" sz="2800" b="1" dirty="0" err="1" smtClean="0">
                <a:solidFill>
                  <a:srgbClr val="6F9D20"/>
                </a:solidFill>
                <a:cs typeface="Arial" charset="0"/>
              </a:rPr>
              <a:t>datamart</a:t>
            </a:r>
            <a:r>
              <a:rPr lang="fr-FR" sz="2800" b="1" dirty="0" smtClean="0">
                <a:solidFill>
                  <a:srgbClr val="6F9D20"/>
                </a:solidFill>
                <a:cs typeface="Arial" charset="0"/>
              </a:rPr>
              <a:t> analyses RMQS (1/3)</a:t>
            </a:r>
          </a:p>
        </p:txBody>
      </p:sp>
      <p:sp>
        <p:nvSpPr>
          <p:cNvPr id="4" name="Rectangle 3"/>
          <p:cNvSpPr/>
          <p:nvPr/>
        </p:nvSpPr>
        <p:spPr>
          <a:xfrm>
            <a:off x="539552" y="783570"/>
            <a:ext cx="3916457" cy="369332"/>
          </a:xfrm>
          <a:prstGeom prst="rect">
            <a:avLst/>
          </a:prstGeom>
        </p:spPr>
        <p:txBody>
          <a:bodyPr wrap="none">
            <a:spAutoFit/>
          </a:bodyPr>
          <a:lstStyle/>
          <a:p>
            <a:r>
              <a:rPr lang="fr-FR" b="1" dirty="0" smtClean="0">
                <a:solidFill>
                  <a:srgbClr val="C5DD01"/>
                </a:solidFill>
                <a:cs typeface="Arial" charset="0"/>
              </a:rPr>
              <a:t>Données Sources =&gt; Data </a:t>
            </a:r>
            <a:r>
              <a:rPr lang="fr-FR" b="1" dirty="0" err="1" smtClean="0">
                <a:solidFill>
                  <a:srgbClr val="C5DD01"/>
                </a:solidFill>
                <a:cs typeface="Arial" charset="0"/>
              </a:rPr>
              <a:t>Staging</a:t>
            </a:r>
            <a:endParaRPr lang="fr-FR" b="1" dirty="0">
              <a:solidFill>
                <a:srgbClr val="C5DD01"/>
              </a:solidFill>
              <a:cs typeface="Arial" charset="0"/>
            </a:endParaRPr>
          </a:p>
        </p:txBody>
      </p:sp>
      <p:grpSp>
        <p:nvGrpSpPr>
          <p:cNvPr id="50" name="Groupe 49"/>
          <p:cNvGrpSpPr/>
          <p:nvPr/>
        </p:nvGrpSpPr>
        <p:grpSpPr>
          <a:xfrm>
            <a:off x="2508462" y="3076067"/>
            <a:ext cx="2446261" cy="2761775"/>
            <a:chOff x="2566127" y="2393350"/>
            <a:chExt cx="2446261" cy="2761775"/>
          </a:xfrm>
        </p:grpSpPr>
        <p:sp>
          <p:nvSpPr>
            <p:cNvPr id="5" name="Cylindre 4"/>
            <p:cNvSpPr/>
            <p:nvPr/>
          </p:nvSpPr>
          <p:spPr>
            <a:xfrm>
              <a:off x="2566127" y="2393350"/>
              <a:ext cx="2442131" cy="2761775"/>
            </a:xfrm>
            <a:prstGeom prst="can">
              <a:avLst/>
            </a:prstGeom>
            <a:solidFill>
              <a:srgbClr val="C00000"/>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dirty="0"/>
            </a:p>
          </p:txBody>
        </p:sp>
        <p:sp>
          <p:nvSpPr>
            <p:cNvPr id="6" name="ZoneTexte 5"/>
            <p:cNvSpPr txBox="1"/>
            <p:nvPr/>
          </p:nvSpPr>
          <p:spPr>
            <a:xfrm>
              <a:off x="3128363" y="2530850"/>
              <a:ext cx="1206460" cy="323841"/>
            </a:xfrm>
            <a:prstGeom prst="rect">
              <a:avLst/>
            </a:prstGeom>
            <a:noFill/>
          </p:spPr>
          <p:txBody>
            <a:bodyPr wrap="none" rtlCol="0">
              <a:spAutoFit/>
            </a:bodyPr>
            <a:lstStyle/>
            <a:p>
              <a:r>
                <a:rPr lang="fr-FR" dirty="0" smtClean="0"/>
                <a:t>DONESOL</a:t>
              </a:r>
              <a:endParaRPr lang="fr-FR" dirty="0"/>
            </a:p>
          </p:txBody>
        </p:sp>
        <p:sp>
          <p:nvSpPr>
            <p:cNvPr id="7" name="ZoneTexte 6"/>
            <p:cNvSpPr txBox="1"/>
            <p:nvPr/>
          </p:nvSpPr>
          <p:spPr>
            <a:xfrm>
              <a:off x="2682904" y="3007717"/>
              <a:ext cx="2329484" cy="2123658"/>
            </a:xfrm>
            <a:prstGeom prst="rect">
              <a:avLst/>
            </a:prstGeom>
            <a:noFill/>
          </p:spPr>
          <p:txBody>
            <a:bodyPr wrap="none" rtlCol="0">
              <a:spAutoFit/>
            </a:bodyPr>
            <a:lstStyle/>
            <a:p>
              <a:r>
                <a:rPr lang="fr-FR" sz="1200" dirty="0" smtClean="0"/>
                <a:t>Caractéristiques pédologiques</a:t>
              </a:r>
            </a:p>
            <a:p>
              <a:pPr marL="285750" indent="-285750">
                <a:buFontTx/>
                <a:buChar char="-"/>
              </a:pPr>
              <a:r>
                <a:rPr lang="fr-FR" sz="1200" dirty="0" smtClean="0"/>
                <a:t>profil</a:t>
              </a:r>
            </a:p>
            <a:p>
              <a:pPr marL="285750" indent="-285750">
                <a:buFontTx/>
                <a:buChar char="-"/>
              </a:pPr>
              <a:r>
                <a:rPr lang="fr-FR" sz="1200" dirty="0" smtClean="0"/>
                <a:t>Horizon…</a:t>
              </a:r>
            </a:p>
            <a:p>
              <a:endParaRPr lang="fr-FR" sz="1200" dirty="0" smtClean="0"/>
            </a:p>
            <a:p>
              <a:r>
                <a:rPr lang="fr-FR" sz="1200" dirty="0" smtClean="0"/>
                <a:t>Résultats d’analyse</a:t>
              </a:r>
            </a:p>
            <a:p>
              <a:pPr marL="285750" indent="-285750">
                <a:buFontTx/>
                <a:buChar char="-"/>
              </a:pPr>
              <a:r>
                <a:rPr lang="fr-FR" sz="1200" dirty="0" err="1" smtClean="0"/>
                <a:t>resultat_analyse</a:t>
              </a:r>
              <a:endParaRPr lang="fr-FR" sz="1200" dirty="0" smtClean="0"/>
            </a:p>
            <a:p>
              <a:pPr marL="285750" indent="-285750">
                <a:buFontTx/>
                <a:buChar char="-"/>
              </a:pPr>
              <a:r>
                <a:rPr lang="fr-FR" sz="1200" dirty="0" err="1" smtClean="0"/>
                <a:t>resultat_densite_apparente</a:t>
              </a:r>
              <a:endParaRPr lang="fr-FR" sz="1200" dirty="0" smtClean="0"/>
            </a:p>
            <a:p>
              <a:endParaRPr lang="fr-FR" sz="1200" dirty="0"/>
            </a:p>
            <a:p>
              <a:r>
                <a:rPr lang="fr-FR" sz="1200" dirty="0" smtClean="0"/>
                <a:t>Données RMQS</a:t>
              </a:r>
            </a:p>
            <a:p>
              <a:pPr marL="285750" indent="-285750">
                <a:buFontTx/>
                <a:buChar char="-"/>
              </a:pPr>
              <a:r>
                <a:rPr lang="fr-FR" sz="1200" dirty="0" smtClean="0"/>
                <a:t>intervention</a:t>
              </a:r>
            </a:p>
            <a:p>
              <a:pPr marL="285750" indent="-285750">
                <a:buFontTx/>
                <a:buChar char="-"/>
              </a:pPr>
              <a:r>
                <a:rPr lang="fr-FR" sz="1200" dirty="0" smtClean="0"/>
                <a:t>site…</a:t>
              </a:r>
            </a:p>
          </p:txBody>
        </p:sp>
      </p:grpSp>
      <p:grpSp>
        <p:nvGrpSpPr>
          <p:cNvPr id="14" name="Groupe 13"/>
          <p:cNvGrpSpPr/>
          <p:nvPr/>
        </p:nvGrpSpPr>
        <p:grpSpPr>
          <a:xfrm>
            <a:off x="5642222" y="1130561"/>
            <a:ext cx="2343828" cy="1942741"/>
            <a:chOff x="3503328" y="1906144"/>
            <a:chExt cx="2496228" cy="2565637"/>
          </a:xfrm>
        </p:grpSpPr>
        <p:sp>
          <p:nvSpPr>
            <p:cNvPr id="10" name="Rectangle 9"/>
            <p:cNvSpPr/>
            <p:nvPr/>
          </p:nvSpPr>
          <p:spPr>
            <a:xfrm>
              <a:off x="3503328" y="190614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400" dirty="0" smtClean="0"/>
                <a:t>Corine Land </a:t>
              </a:r>
              <a:r>
                <a:rPr lang="fr-FR" sz="1400" dirty="0" err="1" smtClean="0"/>
                <a:t>Cover</a:t>
              </a:r>
              <a:endParaRPr lang="fr-FR" sz="1400" dirty="0"/>
            </a:p>
          </p:txBody>
        </p:sp>
        <p:sp>
          <p:nvSpPr>
            <p:cNvPr id="11" name="Rectangle 10"/>
            <p:cNvSpPr/>
            <p:nvPr/>
          </p:nvSpPr>
          <p:spPr>
            <a:xfrm>
              <a:off x="3665532" y="2467301"/>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400" dirty="0" smtClean="0"/>
                <a:t>MNT</a:t>
              </a:r>
              <a:endParaRPr lang="fr-FR" sz="1400" dirty="0"/>
            </a:p>
          </p:txBody>
        </p:sp>
        <p:sp>
          <p:nvSpPr>
            <p:cNvPr id="12" name="Rectangle 11"/>
            <p:cNvSpPr/>
            <p:nvPr/>
          </p:nvSpPr>
          <p:spPr>
            <a:xfrm>
              <a:off x="3809548" y="2992357"/>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400" dirty="0" err="1" smtClean="0"/>
                <a:t>Geofla</a:t>
              </a:r>
              <a:endParaRPr lang="fr-FR" sz="1400" dirty="0"/>
            </a:p>
          </p:txBody>
        </p:sp>
        <p:sp>
          <p:nvSpPr>
            <p:cNvPr id="13" name="Rectangle 12"/>
            <p:cNvSpPr/>
            <p:nvPr/>
          </p:nvSpPr>
          <p:spPr>
            <a:xfrm>
              <a:off x="3961948" y="362962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400" dirty="0" smtClean="0"/>
                <a:t>Grilles météo…</a:t>
              </a:r>
              <a:endParaRPr lang="fr-FR" sz="1400" dirty="0"/>
            </a:p>
          </p:txBody>
        </p:sp>
      </p:grpSp>
      <p:sp>
        <p:nvSpPr>
          <p:cNvPr id="16" name="ZoneTexte 15"/>
          <p:cNvSpPr txBox="1"/>
          <p:nvPr/>
        </p:nvSpPr>
        <p:spPr>
          <a:xfrm>
            <a:off x="18963" y="1268760"/>
            <a:ext cx="5426130" cy="1569660"/>
          </a:xfrm>
          <a:prstGeom prst="rect">
            <a:avLst/>
          </a:prstGeom>
          <a:noFill/>
        </p:spPr>
        <p:txBody>
          <a:bodyPr wrap="square" rtlCol="0">
            <a:spAutoFit/>
          </a:bodyPr>
          <a:lstStyle/>
          <a:p>
            <a:pPr algn="just"/>
            <a:r>
              <a:rPr lang="fr-FR" sz="1600" b="1" dirty="0" smtClean="0">
                <a:solidFill>
                  <a:schemeClr val="tx1">
                    <a:lumMod val="65000"/>
                    <a:lumOff val="35000"/>
                  </a:schemeClr>
                </a:solidFill>
              </a:rPr>
              <a:t>Besoins : </a:t>
            </a:r>
          </a:p>
          <a:p>
            <a:pPr marL="285750" indent="-285750" algn="just">
              <a:buFont typeface="Arial" panose="020B0604020202020204" pitchFamily="34" charset="0"/>
              <a:buChar char="•"/>
            </a:pPr>
            <a:r>
              <a:rPr lang="fr-FR" sz="1600" dirty="0" smtClean="0">
                <a:solidFill>
                  <a:schemeClr val="tx1">
                    <a:lumMod val="65000"/>
                    <a:lumOff val="35000"/>
                  </a:schemeClr>
                </a:solidFill>
              </a:rPr>
              <a:t>Rassemblement des analyses du programme RMQS</a:t>
            </a:r>
          </a:p>
          <a:p>
            <a:pPr marL="285750" indent="-285750" algn="just">
              <a:buFont typeface="Arial" panose="020B0604020202020204" pitchFamily="34" charset="0"/>
              <a:buChar char="•"/>
            </a:pPr>
            <a:r>
              <a:rPr lang="fr-FR" sz="1600" dirty="0" smtClean="0">
                <a:solidFill>
                  <a:schemeClr val="tx1">
                    <a:lumMod val="65000"/>
                    <a:lumOff val="35000"/>
                  </a:schemeClr>
                </a:solidFill>
              </a:rPr>
              <a:t>Possibilité d’extraire les analyses selon plusieurs composantes (date, projet RMQS, type de profil, etc.)</a:t>
            </a:r>
          </a:p>
          <a:p>
            <a:pPr marL="285750" indent="-285750" algn="just">
              <a:buFont typeface="Arial" panose="020B0604020202020204" pitchFamily="34" charset="0"/>
              <a:buChar char="•"/>
            </a:pPr>
            <a:r>
              <a:rPr lang="fr-FR" sz="1600" dirty="0" smtClean="0">
                <a:solidFill>
                  <a:schemeClr val="tx1">
                    <a:lumMod val="65000"/>
                    <a:lumOff val="35000"/>
                  </a:schemeClr>
                </a:solidFill>
              </a:rPr>
              <a:t>Jointure spatiale des sites RMQS avec d’autres variables (occupation, altitude, etc.)</a:t>
            </a:r>
          </a:p>
        </p:txBody>
      </p:sp>
      <p:grpSp>
        <p:nvGrpSpPr>
          <p:cNvPr id="33" name="Groupe 32"/>
          <p:cNvGrpSpPr/>
          <p:nvPr/>
        </p:nvGrpSpPr>
        <p:grpSpPr>
          <a:xfrm>
            <a:off x="6695965" y="3366702"/>
            <a:ext cx="2232248" cy="2664296"/>
            <a:chOff x="539552" y="2132856"/>
            <a:chExt cx="2232248" cy="2664296"/>
          </a:xfrm>
        </p:grpSpPr>
        <p:sp>
          <p:nvSpPr>
            <p:cNvPr id="34" name="Cylindre 33"/>
            <p:cNvSpPr/>
            <p:nvPr/>
          </p:nvSpPr>
          <p:spPr>
            <a:xfrm>
              <a:off x="539552" y="2132856"/>
              <a:ext cx="2232248" cy="2664296"/>
            </a:xfrm>
            <a:prstGeom prst="can">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35" name="ZoneTexte 34"/>
            <p:cNvSpPr txBox="1"/>
            <p:nvPr/>
          </p:nvSpPr>
          <p:spPr>
            <a:xfrm>
              <a:off x="871436" y="2200723"/>
              <a:ext cx="1518364" cy="369332"/>
            </a:xfrm>
            <a:prstGeom prst="rect">
              <a:avLst/>
            </a:prstGeom>
            <a:noFill/>
          </p:spPr>
          <p:txBody>
            <a:bodyPr wrap="none" rtlCol="0">
              <a:spAutoFit/>
            </a:bodyPr>
            <a:lstStyle/>
            <a:p>
              <a:r>
                <a:rPr lang="fr-FR" dirty="0" smtClean="0"/>
                <a:t>Data </a:t>
              </a:r>
              <a:r>
                <a:rPr lang="fr-FR" dirty="0" err="1" smtClean="0"/>
                <a:t>Staging</a:t>
              </a:r>
              <a:endParaRPr lang="fr-FR" dirty="0"/>
            </a:p>
          </p:txBody>
        </p:sp>
        <p:grpSp>
          <p:nvGrpSpPr>
            <p:cNvPr id="36" name="Groupe 35"/>
            <p:cNvGrpSpPr/>
            <p:nvPr/>
          </p:nvGrpSpPr>
          <p:grpSpPr>
            <a:xfrm>
              <a:off x="809238" y="2783723"/>
              <a:ext cx="821380" cy="713182"/>
              <a:chOff x="3503328" y="1906144"/>
              <a:chExt cx="2496228" cy="2565637"/>
            </a:xfrm>
          </p:grpSpPr>
          <p:sp>
            <p:nvSpPr>
              <p:cNvPr id="40" name="Rectangle 39"/>
              <p:cNvSpPr/>
              <p:nvPr/>
            </p:nvSpPr>
            <p:spPr>
              <a:xfrm>
                <a:off x="3503328" y="190614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sp>
            <p:nvSpPr>
              <p:cNvPr id="41" name="Rectangle 40"/>
              <p:cNvSpPr/>
              <p:nvPr/>
            </p:nvSpPr>
            <p:spPr>
              <a:xfrm>
                <a:off x="3665532" y="2467301"/>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sp>
            <p:nvSpPr>
              <p:cNvPr id="42" name="Rectangle 41"/>
              <p:cNvSpPr/>
              <p:nvPr/>
            </p:nvSpPr>
            <p:spPr>
              <a:xfrm>
                <a:off x="3809548" y="2992357"/>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sp>
            <p:nvSpPr>
              <p:cNvPr id="43" name="Rectangle 42"/>
              <p:cNvSpPr/>
              <p:nvPr/>
            </p:nvSpPr>
            <p:spPr>
              <a:xfrm>
                <a:off x="3961948" y="362962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grpSp>
        <p:sp>
          <p:nvSpPr>
            <p:cNvPr id="37" name="Cylindre 36"/>
            <p:cNvSpPr/>
            <p:nvPr/>
          </p:nvSpPr>
          <p:spPr>
            <a:xfrm>
              <a:off x="1617650" y="3689420"/>
              <a:ext cx="777644" cy="823441"/>
            </a:xfrm>
            <a:prstGeom prst="can">
              <a:avLst/>
            </a:prstGeom>
            <a:solidFill>
              <a:srgbClr val="C00000"/>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38" name="ZoneTexte 37"/>
            <p:cNvSpPr txBox="1"/>
            <p:nvPr/>
          </p:nvSpPr>
          <p:spPr>
            <a:xfrm>
              <a:off x="1614519" y="4450108"/>
              <a:ext cx="841897" cy="307777"/>
            </a:xfrm>
            <a:prstGeom prst="rect">
              <a:avLst/>
            </a:prstGeom>
            <a:noFill/>
          </p:spPr>
          <p:txBody>
            <a:bodyPr wrap="none" rtlCol="0">
              <a:spAutoFit/>
            </a:bodyPr>
            <a:lstStyle/>
            <a:p>
              <a:r>
                <a:rPr lang="fr-FR" sz="1400" dirty="0" err="1" smtClean="0"/>
                <a:t>Donesol</a:t>
              </a:r>
              <a:endParaRPr lang="fr-FR" sz="1400" dirty="0"/>
            </a:p>
          </p:txBody>
        </p:sp>
        <p:sp>
          <p:nvSpPr>
            <p:cNvPr id="39" name="ZoneTexte 38"/>
            <p:cNvSpPr txBox="1"/>
            <p:nvPr/>
          </p:nvSpPr>
          <p:spPr>
            <a:xfrm>
              <a:off x="539552" y="3429000"/>
              <a:ext cx="1636987" cy="307777"/>
            </a:xfrm>
            <a:prstGeom prst="rect">
              <a:avLst/>
            </a:prstGeom>
            <a:noFill/>
          </p:spPr>
          <p:txBody>
            <a:bodyPr wrap="none" rtlCol="0">
              <a:spAutoFit/>
            </a:bodyPr>
            <a:lstStyle/>
            <a:p>
              <a:r>
                <a:rPr lang="fr-FR" sz="1400" dirty="0" smtClean="0"/>
                <a:t>Données externes</a:t>
              </a:r>
              <a:endParaRPr lang="fr-FR" sz="1400" dirty="0"/>
            </a:p>
          </p:txBody>
        </p:sp>
      </p:grpSp>
      <p:sp>
        <p:nvSpPr>
          <p:cNvPr id="53" name="Flèche droite 52"/>
          <p:cNvSpPr/>
          <p:nvPr/>
        </p:nvSpPr>
        <p:spPr>
          <a:xfrm>
            <a:off x="5368577" y="4480998"/>
            <a:ext cx="936104" cy="320081"/>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54" name="Flèche droite 53"/>
          <p:cNvSpPr/>
          <p:nvPr/>
        </p:nvSpPr>
        <p:spPr>
          <a:xfrm rot="3067795">
            <a:off x="6203013" y="3236522"/>
            <a:ext cx="514503" cy="327135"/>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Tree>
    <p:extLst>
      <p:ext uri="{BB962C8B-B14F-4D97-AF65-F5344CB8AC3E}">
        <p14:creationId xmlns:p14="http://schemas.microsoft.com/office/powerpoint/2010/main" val="249328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a:spLocks noChangeArrowheads="1"/>
          </p:cNvSpPr>
          <p:nvPr/>
        </p:nvSpPr>
        <p:spPr bwMode="auto">
          <a:xfrm>
            <a:off x="251521" y="260350"/>
            <a:ext cx="7560568" cy="523220"/>
          </a:xfrm>
          <a:prstGeom prst="rect">
            <a:avLst/>
          </a:prstGeom>
          <a:solidFill>
            <a:schemeClr val="bg1"/>
          </a:solidFill>
          <a:ln w="9525">
            <a:noFill/>
            <a:miter lim="800000"/>
            <a:headEnd/>
            <a:tailEnd/>
          </a:ln>
        </p:spPr>
        <p:txBody>
          <a:bodyPr wrap="square">
            <a:spAutoFit/>
          </a:bodyPr>
          <a:lstStyle/>
          <a:p>
            <a:r>
              <a:rPr lang="fr-FR" sz="2800" b="1" dirty="0" smtClean="0">
                <a:solidFill>
                  <a:srgbClr val="6F9D20"/>
                </a:solidFill>
                <a:cs typeface="Arial" charset="0"/>
              </a:rPr>
              <a:t>Réalisation : </a:t>
            </a:r>
            <a:r>
              <a:rPr lang="fr-FR" sz="2800" b="1" dirty="0" err="1" smtClean="0">
                <a:solidFill>
                  <a:srgbClr val="6F9D20"/>
                </a:solidFill>
                <a:cs typeface="Arial" charset="0"/>
              </a:rPr>
              <a:t>datamart</a:t>
            </a:r>
            <a:r>
              <a:rPr lang="fr-FR" sz="2800" b="1" dirty="0" smtClean="0">
                <a:solidFill>
                  <a:srgbClr val="6F9D20"/>
                </a:solidFill>
                <a:cs typeface="Arial" charset="0"/>
              </a:rPr>
              <a:t> analyses RMQS (2/3)</a:t>
            </a:r>
          </a:p>
        </p:txBody>
      </p:sp>
      <p:sp>
        <p:nvSpPr>
          <p:cNvPr id="3" name="Rectangle 2"/>
          <p:cNvSpPr/>
          <p:nvPr/>
        </p:nvSpPr>
        <p:spPr>
          <a:xfrm>
            <a:off x="539552" y="783570"/>
            <a:ext cx="3766800" cy="369332"/>
          </a:xfrm>
          <a:prstGeom prst="rect">
            <a:avLst/>
          </a:prstGeom>
        </p:spPr>
        <p:txBody>
          <a:bodyPr wrap="none">
            <a:spAutoFit/>
          </a:bodyPr>
          <a:lstStyle/>
          <a:p>
            <a:r>
              <a:rPr lang="fr-FR" b="1" dirty="0" smtClean="0">
                <a:solidFill>
                  <a:srgbClr val="C5DD01"/>
                </a:solidFill>
                <a:cs typeface="Arial" charset="0"/>
              </a:rPr>
              <a:t>Data </a:t>
            </a:r>
            <a:r>
              <a:rPr lang="fr-FR" b="1" dirty="0" err="1" smtClean="0">
                <a:solidFill>
                  <a:srgbClr val="C5DD01"/>
                </a:solidFill>
                <a:cs typeface="Arial" charset="0"/>
              </a:rPr>
              <a:t>Staging</a:t>
            </a:r>
            <a:r>
              <a:rPr lang="fr-FR" b="1" dirty="0" smtClean="0">
                <a:solidFill>
                  <a:srgbClr val="C5DD01"/>
                </a:solidFill>
                <a:cs typeface="Arial" charset="0"/>
              </a:rPr>
              <a:t> =&gt; Data </a:t>
            </a:r>
            <a:r>
              <a:rPr lang="fr-FR" b="1" dirty="0" err="1" smtClean="0">
                <a:solidFill>
                  <a:srgbClr val="C5DD01"/>
                </a:solidFill>
                <a:cs typeface="Arial" charset="0"/>
              </a:rPr>
              <a:t>Warehouse</a:t>
            </a:r>
            <a:endParaRPr lang="fr-FR" b="1" dirty="0">
              <a:solidFill>
                <a:srgbClr val="C5DD01"/>
              </a:solidFill>
              <a:cs typeface="Arial" charset="0"/>
            </a:endParaRPr>
          </a:p>
        </p:txBody>
      </p:sp>
      <p:sp>
        <p:nvSpPr>
          <p:cNvPr id="19" name="Cylindre 18"/>
          <p:cNvSpPr/>
          <p:nvPr/>
        </p:nvSpPr>
        <p:spPr>
          <a:xfrm>
            <a:off x="1907704" y="1340768"/>
            <a:ext cx="6998892" cy="4752907"/>
          </a:xfrm>
          <a:prstGeom prst="can">
            <a:avLst>
              <a:gd name="adj" fmla="val 9205"/>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1918770"/>
            <a:ext cx="2220788" cy="1434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9896" y="3447812"/>
            <a:ext cx="2231442" cy="1098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7"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187" y="4938649"/>
            <a:ext cx="2098619" cy="7703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ZoneTexte 19"/>
          <p:cNvSpPr txBox="1"/>
          <p:nvPr/>
        </p:nvSpPr>
        <p:spPr>
          <a:xfrm>
            <a:off x="4453491" y="1414875"/>
            <a:ext cx="1715919" cy="338554"/>
          </a:xfrm>
          <a:prstGeom prst="rect">
            <a:avLst/>
          </a:prstGeom>
          <a:noFill/>
        </p:spPr>
        <p:txBody>
          <a:bodyPr wrap="none" rtlCol="0">
            <a:spAutoFit/>
          </a:bodyPr>
          <a:lstStyle/>
          <a:p>
            <a:r>
              <a:rPr lang="fr-FR" sz="1600" dirty="0" smtClean="0"/>
              <a:t>Data </a:t>
            </a:r>
            <a:r>
              <a:rPr lang="fr-FR" sz="1600" dirty="0" err="1" smtClean="0"/>
              <a:t>Warehouse</a:t>
            </a:r>
            <a:endParaRPr lang="fr-FR" sz="1600" dirty="0"/>
          </a:p>
        </p:txBody>
      </p:sp>
      <p:cxnSp>
        <p:nvCxnSpPr>
          <p:cNvPr id="22" name="Connecteur droit 21"/>
          <p:cNvCxnSpPr>
            <a:stCxn id="5124" idx="2"/>
            <a:endCxn id="5125" idx="1"/>
          </p:cNvCxnSpPr>
          <p:nvPr/>
        </p:nvCxnSpPr>
        <p:spPr>
          <a:xfrm>
            <a:off x="3450146" y="3353367"/>
            <a:ext cx="999750" cy="643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a:stCxn id="45" idx="2"/>
            <a:endCxn id="5125" idx="3"/>
          </p:cNvCxnSpPr>
          <p:nvPr/>
        </p:nvCxnSpPr>
        <p:spPr>
          <a:xfrm flipH="1">
            <a:off x="6681338" y="3051450"/>
            <a:ext cx="892159" cy="9453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a:stCxn id="5127" idx="0"/>
          </p:cNvCxnSpPr>
          <p:nvPr/>
        </p:nvCxnSpPr>
        <p:spPr>
          <a:xfrm flipH="1" flipV="1">
            <a:off x="6681338" y="3996818"/>
            <a:ext cx="892159" cy="9418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a:stCxn id="46" idx="0"/>
            <a:endCxn id="5125" idx="1"/>
          </p:cNvCxnSpPr>
          <p:nvPr/>
        </p:nvCxnSpPr>
        <p:spPr>
          <a:xfrm flipV="1">
            <a:off x="3560723" y="3996818"/>
            <a:ext cx="889173" cy="773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5"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60372" y="1944584"/>
            <a:ext cx="2426250" cy="1106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6" name="Picture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58284" y="4770406"/>
            <a:ext cx="2204877" cy="1098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6" name="Flèche droite 55"/>
          <p:cNvSpPr/>
          <p:nvPr/>
        </p:nvSpPr>
        <p:spPr>
          <a:xfrm rot="3201964">
            <a:off x="731686" y="3227076"/>
            <a:ext cx="1281564" cy="320081"/>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nvGrpSpPr>
          <p:cNvPr id="49" name="Groupe 48"/>
          <p:cNvGrpSpPr/>
          <p:nvPr/>
        </p:nvGrpSpPr>
        <p:grpSpPr>
          <a:xfrm>
            <a:off x="94872" y="1363306"/>
            <a:ext cx="1393748" cy="1292988"/>
            <a:chOff x="94872" y="1363306"/>
            <a:chExt cx="1393748" cy="1292988"/>
          </a:xfrm>
        </p:grpSpPr>
        <p:grpSp>
          <p:nvGrpSpPr>
            <p:cNvPr id="58" name="Groupe 57"/>
            <p:cNvGrpSpPr/>
            <p:nvPr/>
          </p:nvGrpSpPr>
          <p:grpSpPr>
            <a:xfrm>
              <a:off x="523158" y="1363306"/>
              <a:ext cx="482545" cy="262117"/>
              <a:chOff x="3503328" y="1906144"/>
              <a:chExt cx="2496228" cy="2565637"/>
            </a:xfrm>
          </p:grpSpPr>
          <p:sp>
            <p:nvSpPr>
              <p:cNvPr id="59" name="Rectangle 58"/>
              <p:cNvSpPr/>
              <p:nvPr/>
            </p:nvSpPr>
            <p:spPr>
              <a:xfrm>
                <a:off x="3503328" y="190614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00" dirty="0" smtClean="0"/>
                  <a:t>Corine Land </a:t>
                </a:r>
                <a:r>
                  <a:rPr lang="fr-FR" sz="100" dirty="0" err="1" smtClean="0"/>
                  <a:t>Cover</a:t>
                </a:r>
                <a:endParaRPr lang="fr-FR" sz="100" dirty="0"/>
              </a:p>
            </p:txBody>
          </p:sp>
          <p:sp>
            <p:nvSpPr>
              <p:cNvPr id="60" name="Rectangle 59"/>
              <p:cNvSpPr/>
              <p:nvPr/>
            </p:nvSpPr>
            <p:spPr>
              <a:xfrm>
                <a:off x="3665532" y="2467301"/>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00" dirty="0" smtClean="0"/>
                  <a:t>MNT</a:t>
                </a:r>
                <a:endParaRPr lang="fr-FR" sz="100" dirty="0"/>
              </a:p>
            </p:txBody>
          </p:sp>
          <p:sp>
            <p:nvSpPr>
              <p:cNvPr id="61" name="Rectangle 60"/>
              <p:cNvSpPr/>
              <p:nvPr/>
            </p:nvSpPr>
            <p:spPr>
              <a:xfrm>
                <a:off x="3809548" y="2992357"/>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00" dirty="0" err="1" smtClean="0"/>
                  <a:t>Geofla</a:t>
                </a:r>
                <a:endParaRPr lang="fr-FR" sz="100" dirty="0"/>
              </a:p>
            </p:txBody>
          </p:sp>
          <p:sp>
            <p:nvSpPr>
              <p:cNvPr id="62" name="Rectangle 61"/>
              <p:cNvSpPr/>
              <p:nvPr/>
            </p:nvSpPr>
            <p:spPr>
              <a:xfrm>
                <a:off x="3961948" y="362962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00" dirty="0" smtClean="0"/>
                  <a:t>Grilles météo…</a:t>
                </a:r>
                <a:endParaRPr lang="fr-FR" sz="100" dirty="0"/>
              </a:p>
            </p:txBody>
          </p:sp>
        </p:grpSp>
        <p:grpSp>
          <p:nvGrpSpPr>
            <p:cNvPr id="64" name="Groupe 63"/>
            <p:cNvGrpSpPr/>
            <p:nvPr/>
          </p:nvGrpSpPr>
          <p:grpSpPr>
            <a:xfrm>
              <a:off x="628639" y="1843243"/>
              <a:ext cx="859981" cy="813051"/>
              <a:chOff x="539552" y="2047705"/>
              <a:chExt cx="2232248" cy="2664296"/>
            </a:xfrm>
          </p:grpSpPr>
          <p:sp>
            <p:nvSpPr>
              <p:cNvPr id="65" name="Cylindre 64"/>
              <p:cNvSpPr/>
              <p:nvPr/>
            </p:nvSpPr>
            <p:spPr>
              <a:xfrm>
                <a:off x="539552" y="2047705"/>
                <a:ext cx="2232248" cy="2664296"/>
              </a:xfrm>
              <a:prstGeom prst="can">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66" name="ZoneTexte 65"/>
              <p:cNvSpPr txBox="1"/>
              <p:nvPr/>
            </p:nvSpPr>
            <p:spPr>
              <a:xfrm>
                <a:off x="667764" y="2077731"/>
                <a:ext cx="2031357" cy="705991"/>
              </a:xfrm>
              <a:prstGeom prst="rect">
                <a:avLst/>
              </a:prstGeom>
              <a:noFill/>
            </p:spPr>
            <p:txBody>
              <a:bodyPr wrap="none" rtlCol="0">
                <a:spAutoFit/>
              </a:bodyPr>
              <a:lstStyle/>
              <a:p>
                <a:r>
                  <a:rPr lang="fr-FR" sz="800" dirty="0" smtClean="0"/>
                  <a:t>Data </a:t>
                </a:r>
                <a:r>
                  <a:rPr lang="fr-FR" sz="800" dirty="0" err="1" smtClean="0"/>
                  <a:t>Staging</a:t>
                </a:r>
                <a:endParaRPr lang="fr-FR" sz="800" dirty="0"/>
              </a:p>
            </p:txBody>
          </p:sp>
          <p:grpSp>
            <p:nvGrpSpPr>
              <p:cNvPr id="67" name="Groupe 66"/>
              <p:cNvGrpSpPr/>
              <p:nvPr/>
            </p:nvGrpSpPr>
            <p:grpSpPr>
              <a:xfrm>
                <a:off x="809238" y="2783723"/>
                <a:ext cx="821380" cy="713182"/>
                <a:chOff x="3503328" y="1906144"/>
                <a:chExt cx="2496228" cy="2565637"/>
              </a:xfrm>
            </p:grpSpPr>
            <p:sp>
              <p:nvSpPr>
                <p:cNvPr id="69" name="Rectangle 68"/>
                <p:cNvSpPr/>
                <p:nvPr/>
              </p:nvSpPr>
              <p:spPr>
                <a:xfrm>
                  <a:off x="3503328" y="190614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sp>
              <p:nvSpPr>
                <p:cNvPr id="70" name="Rectangle 69"/>
                <p:cNvSpPr/>
                <p:nvPr/>
              </p:nvSpPr>
              <p:spPr>
                <a:xfrm>
                  <a:off x="3665532" y="2467301"/>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sp>
              <p:nvSpPr>
                <p:cNvPr id="71" name="Rectangle 70"/>
                <p:cNvSpPr/>
                <p:nvPr/>
              </p:nvSpPr>
              <p:spPr>
                <a:xfrm>
                  <a:off x="3809548" y="2992357"/>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sp>
              <p:nvSpPr>
                <p:cNvPr id="72" name="Rectangle 71"/>
                <p:cNvSpPr/>
                <p:nvPr/>
              </p:nvSpPr>
              <p:spPr>
                <a:xfrm>
                  <a:off x="3961948" y="362962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grpSp>
          <p:sp>
            <p:nvSpPr>
              <p:cNvPr id="68" name="Cylindre 67"/>
              <p:cNvSpPr/>
              <p:nvPr/>
            </p:nvSpPr>
            <p:spPr>
              <a:xfrm>
                <a:off x="1617650" y="3689420"/>
                <a:ext cx="777644" cy="823441"/>
              </a:xfrm>
              <a:prstGeom prst="can">
                <a:avLst/>
              </a:prstGeom>
              <a:solidFill>
                <a:srgbClr val="C00000"/>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sp>
          <p:nvSpPr>
            <p:cNvPr id="73" name="Cylindre 72"/>
            <p:cNvSpPr/>
            <p:nvPr/>
          </p:nvSpPr>
          <p:spPr>
            <a:xfrm>
              <a:off x="94872" y="1625991"/>
              <a:ext cx="432048" cy="428089"/>
            </a:xfrm>
            <a:prstGeom prst="can">
              <a:avLst/>
            </a:prstGeom>
            <a:solidFill>
              <a:srgbClr val="C00000"/>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74" name="Flèche droite 73"/>
            <p:cNvSpPr/>
            <p:nvPr/>
          </p:nvSpPr>
          <p:spPr>
            <a:xfrm rot="3507187">
              <a:off x="772148" y="1690152"/>
              <a:ext cx="177001" cy="11071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76" name="Flèche droite 75"/>
            <p:cNvSpPr/>
            <p:nvPr/>
          </p:nvSpPr>
          <p:spPr>
            <a:xfrm rot="1175671">
              <a:off x="370761" y="2091420"/>
              <a:ext cx="210322" cy="74228"/>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spTree>
    <p:extLst>
      <p:ext uri="{BB962C8B-B14F-4D97-AF65-F5344CB8AC3E}">
        <p14:creationId xmlns:p14="http://schemas.microsoft.com/office/powerpoint/2010/main" val="34095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1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5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oneTexte 13"/>
          <p:cNvSpPr txBox="1">
            <a:spLocks noChangeArrowheads="1"/>
          </p:cNvSpPr>
          <p:nvPr/>
        </p:nvSpPr>
        <p:spPr bwMode="auto">
          <a:xfrm>
            <a:off x="251521" y="260350"/>
            <a:ext cx="7560568" cy="523220"/>
          </a:xfrm>
          <a:prstGeom prst="rect">
            <a:avLst/>
          </a:prstGeom>
          <a:solidFill>
            <a:schemeClr val="bg1"/>
          </a:solidFill>
          <a:ln w="9525">
            <a:noFill/>
            <a:miter lim="800000"/>
            <a:headEnd/>
            <a:tailEnd/>
          </a:ln>
        </p:spPr>
        <p:txBody>
          <a:bodyPr wrap="square">
            <a:spAutoFit/>
          </a:bodyPr>
          <a:lstStyle/>
          <a:p>
            <a:r>
              <a:rPr lang="fr-FR" sz="2800" b="1" dirty="0" smtClean="0">
                <a:solidFill>
                  <a:srgbClr val="6F9D20"/>
                </a:solidFill>
                <a:cs typeface="Arial" charset="0"/>
              </a:rPr>
              <a:t>Réalisation : </a:t>
            </a:r>
            <a:r>
              <a:rPr lang="fr-FR" sz="2800" b="1" dirty="0" err="1" smtClean="0">
                <a:solidFill>
                  <a:srgbClr val="6F9D20"/>
                </a:solidFill>
                <a:cs typeface="Arial" charset="0"/>
              </a:rPr>
              <a:t>datamart</a:t>
            </a:r>
            <a:r>
              <a:rPr lang="fr-FR" sz="2800" b="1" dirty="0" smtClean="0">
                <a:solidFill>
                  <a:srgbClr val="6F9D20"/>
                </a:solidFill>
                <a:cs typeface="Arial" charset="0"/>
              </a:rPr>
              <a:t> analyses RMQS (2/3)</a:t>
            </a:r>
          </a:p>
        </p:txBody>
      </p:sp>
      <p:sp>
        <p:nvSpPr>
          <p:cNvPr id="15" name="Rectangle 14"/>
          <p:cNvSpPr/>
          <p:nvPr/>
        </p:nvSpPr>
        <p:spPr>
          <a:xfrm>
            <a:off x="539552" y="783570"/>
            <a:ext cx="3433376" cy="369332"/>
          </a:xfrm>
          <a:prstGeom prst="rect">
            <a:avLst/>
          </a:prstGeom>
        </p:spPr>
        <p:txBody>
          <a:bodyPr wrap="none">
            <a:spAutoFit/>
          </a:bodyPr>
          <a:lstStyle/>
          <a:p>
            <a:r>
              <a:rPr lang="fr-FR" b="1" dirty="0" smtClean="0">
                <a:solidFill>
                  <a:srgbClr val="C5DD01"/>
                </a:solidFill>
                <a:cs typeface="Arial" charset="0"/>
              </a:rPr>
              <a:t>Data </a:t>
            </a:r>
            <a:r>
              <a:rPr lang="fr-FR" b="1" dirty="0" err="1" smtClean="0">
                <a:solidFill>
                  <a:srgbClr val="C5DD01"/>
                </a:solidFill>
                <a:cs typeface="Arial" charset="0"/>
              </a:rPr>
              <a:t>Warehouse</a:t>
            </a:r>
            <a:r>
              <a:rPr lang="fr-FR" b="1" dirty="0" smtClean="0">
                <a:solidFill>
                  <a:srgbClr val="C5DD01"/>
                </a:solidFill>
                <a:cs typeface="Arial" charset="0"/>
              </a:rPr>
              <a:t> =&gt; Data </a:t>
            </a:r>
            <a:r>
              <a:rPr lang="fr-FR" b="1" dirty="0" err="1" smtClean="0">
                <a:solidFill>
                  <a:srgbClr val="C5DD01"/>
                </a:solidFill>
                <a:cs typeface="Arial" charset="0"/>
              </a:rPr>
              <a:t>Mart</a:t>
            </a:r>
            <a:endParaRPr lang="fr-FR" b="1" dirty="0">
              <a:solidFill>
                <a:srgbClr val="C5DD01"/>
              </a:solidFill>
              <a:cs typeface="Arial" charset="0"/>
            </a:endParaRPr>
          </a:p>
        </p:txBody>
      </p:sp>
      <p:grpSp>
        <p:nvGrpSpPr>
          <p:cNvPr id="45" name="Groupe 44"/>
          <p:cNvGrpSpPr/>
          <p:nvPr/>
        </p:nvGrpSpPr>
        <p:grpSpPr>
          <a:xfrm>
            <a:off x="80320" y="1171259"/>
            <a:ext cx="3373173" cy="1087058"/>
            <a:chOff x="94872" y="1363306"/>
            <a:chExt cx="3750386" cy="1409001"/>
          </a:xfrm>
        </p:grpSpPr>
        <p:grpSp>
          <p:nvGrpSpPr>
            <p:cNvPr id="13" name="Groupe 12"/>
            <p:cNvGrpSpPr/>
            <p:nvPr/>
          </p:nvGrpSpPr>
          <p:grpSpPr>
            <a:xfrm>
              <a:off x="1864859" y="1570528"/>
              <a:ext cx="1980399" cy="1201779"/>
              <a:chOff x="1907704" y="1154055"/>
              <a:chExt cx="6998893" cy="4939619"/>
            </a:xfrm>
          </p:grpSpPr>
          <p:sp>
            <p:nvSpPr>
              <p:cNvPr id="2" name="Cylindre 1"/>
              <p:cNvSpPr/>
              <p:nvPr/>
            </p:nvSpPr>
            <p:spPr>
              <a:xfrm>
                <a:off x="1907704" y="1340768"/>
                <a:ext cx="6998893" cy="4752906"/>
              </a:xfrm>
              <a:prstGeom prst="can">
                <a:avLst>
                  <a:gd name="adj" fmla="val 9205"/>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dirty="0"/>
              </a:p>
            </p:txBody>
          </p:sp>
          <p:pic>
            <p:nvPicPr>
              <p:cNvPr id="3"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9752" y="1918770"/>
                <a:ext cx="2220788" cy="14345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49896" y="3447812"/>
                <a:ext cx="2231442" cy="1098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24187" y="4938649"/>
                <a:ext cx="2098619" cy="7703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oneTexte 5"/>
              <p:cNvSpPr txBox="1"/>
              <p:nvPr/>
            </p:nvSpPr>
            <p:spPr>
              <a:xfrm>
                <a:off x="3861691" y="1154055"/>
                <a:ext cx="3031985" cy="822277"/>
              </a:xfrm>
              <a:prstGeom prst="rect">
                <a:avLst/>
              </a:prstGeom>
              <a:noFill/>
            </p:spPr>
            <p:txBody>
              <a:bodyPr wrap="none" rtlCol="0">
                <a:spAutoFit/>
              </a:bodyPr>
              <a:lstStyle/>
              <a:p>
                <a:r>
                  <a:rPr lang="fr-FR" sz="700" dirty="0" smtClean="0"/>
                  <a:t>Data </a:t>
                </a:r>
                <a:r>
                  <a:rPr lang="fr-FR" sz="700" dirty="0" err="1" smtClean="0"/>
                  <a:t>Warehouse</a:t>
                </a:r>
                <a:endParaRPr lang="fr-FR" sz="700" dirty="0"/>
              </a:p>
            </p:txBody>
          </p:sp>
          <p:cxnSp>
            <p:nvCxnSpPr>
              <p:cNvPr id="7" name="Connecteur droit 6"/>
              <p:cNvCxnSpPr>
                <a:stCxn id="3" idx="2"/>
                <a:endCxn id="4" idx="1"/>
              </p:cNvCxnSpPr>
              <p:nvPr/>
            </p:nvCxnSpPr>
            <p:spPr>
              <a:xfrm>
                <a:off x="3450146" y="3353367"/>
                <a:ext cx="999750" cy="643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Connecteur droit 7"/>
              <p:cNvCxnSpPr>
                <a:stCxn id="11" idx="2"/>
                <a:endCxn id="4" idx="3"/>
              </p:cNvCxnSpPr>
              <p:nvPr/>
            </p:nvCxnSpPr>
            <p:spPr>
              <a:xfrm flipH="1">
                <a:off x="6681338" y="3051450"/>
                <a:ext cx="892159" cy="9453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Connecteur droit 8"/>
              <p:cNvCxnSpPr>
                <a:stCxn id="5" idx="0"/>
              </p:cNvCxnSpPr>
              <p:nvPr/>
            </p:nvCxnSpPr>
            <p:spPr>
              <a:xfrm flipH="1" flipV="1">
                <a:off x="6681338" y="3996818"/>
                <a:ext cx="892159" cy="9418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Connecteur droit 9"/>
              <p:cNvCxnSpPr>
                <a:stCxn id="12" idx="0"/>
                <a:endCxn id="4" idx="1"/>
              </p:cNvCxnSpPr>
              <p:nvPr/>
            </p:nvCxnSpPr>
            <p:spPr>
              <a:xfrm flipV="1">
                <a:off x="3560723" y="3996818"/>
                <a:ext cx="889173" cy="773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60372" y="1944584"/>
                <a:ext cx="2426250" cy="1106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8"/>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58284" y="4770406"/>
                <a:ext cx="2204877" cy="1098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5" name="Flèche droite 24"/>
            <p:cNvSpPr/>
            <p:nvPr/>
          </p:nvSpPr>
          <p:spPr>
            <a:xfrm>
              <a:off x="1560750" y="2104268"/>
              <a:ext cx="246216" cy="24545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nvGrpSpPr>
            <p:cNvPr id="27" name="Groupe 26"/>
            <p:cNvGrpSpPr/>
            <p:nvPr/>
          </p:nvGrpSpPr>
          <p:grpSpPr>
            <a:xfrm>
              <a:off x="94872" y="1363306"/>
              <a:ext cx="1393748" cy="1292988"/>
              <a:chOff x="94872" y="1363306"/>
              <a:chExt cx="1393748" cy="1292988"/>
            </a:xfrm>
          </p:grpSpPr>
          <p:grpSp>
            <p:nvGrpSpPr>
              <p:cNvPr id="28" name="Groupe 27"/>
              <p:cNvGrpSpPr/>
              <p:nvPr/>
            </p:nvGrpSpPr>
            <p:grpSpPr>
              <a:xfrm>
                <a:off x="523158" y="1363306"/>
                <a:ext cx="482545" cy="262117"/>
                <a:chOff x="3503328" y="1906144"/>
                <a:chExt cx="2496228" cy="2565637"/>
              </a:xfrm>
            </p:grpSpPr>
            <p:sp>
              <p:nvSpPr>
                <p:cNvPr id="41" name="Rectangle 40"/>
                <p:cNvSpPr/>
                <p:nvPr/>
              </p:nvSpPr>
              <p:spPr>
                <a:xfrm>
                  <a:off x="3503328" y="190614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00" dirty="0" smtClean="0"/>
                    <a:t>Corine Land </a:t>
                  </a:r>
                  <a:r>
                    <a:rPr lang="fr-FR" sz="100" dirty="0" err="1" smtClean="0"/>
                    <a:t>Cover</a:t>
                  </a:r>
                  <a:endParaRPr lang="fr-FR" sz="100" dirty="0"/>
                </a:p>
              </p:txBody>
            </p:sp>
            <p:sp>
              <p:nvSpPr>
                <p:cNvPr id="42" name="Rectangle 41"/>
                <p:cNvSpPr/>
                <p:nvPr/>
              </p:nvSpPr>
              <p:spPr>
                <a:xfrm>
                  <a:off x="3665532" y="2467301"/>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00" dirty="0" smtClean="0"/>
                    <a:t>MNT</a:t>
                  </a:r>
                  <a:endParaRPr lang="fr-FR" sz="100" dirty="0"/>
                </a:p>
              </p:txBody>
            </p:sp>
            <p:sp>
              <p:nvSpPr>
                <p:cNvPr id="43" name="Rectangle 42"/>
                <p:cNvSpPr/>
                <p:nvPr/>
              </p:nvSpPr>
              <p:spPr>
                <a:xfrm>
                  <a:off x="3809548" y="2992357"/>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00" dirty="0" err="1" smtClean="0"/>
                    <a:t>Geofla</a:t>
                  </a:r>
                  <a:endParaRPr lang="fr-FR" sz="100" dirty="0"/>
                </a:p>
              </p:txBody>
            </p:sp>
            <p:sp>
              <p:nvSpPr>
                <p:cNvPr id="44" name="Rectangle 43"/>
                <p:cNvSpPr/>
                <p:nvPr/>
              </p:nvSpPr>
              <p:spPr>
                <a:xfrm>
                  <a:off x="3961948" y="362962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sz="100" dirty="0" smtClean="0"/>
                    <a:t>Grilles météo…</a:t>
                  </a:r>
                  <a:endParaRPr lang="fr-FR" sz="100" dirty="0"/>
                </a:p>
              </p:txBody>
            </p:sp>
          </p:grpSp>
          <p:grpSp>
            <p:nvGrpSpPr>
              <p:cNvPr id="29" name="Groupe 28"/>
              <p:cNvGrpSpPr/>
              <p:nvPr/>
            </p:nvGrpSpPr>
            <p:grpSpPr>
              <a:xfrm>
                <a:off x="628639" y="1843243"/>
                <a:ext cx="859981" cy="813051"/>
                <a:chOff x="539552" y="2047705"/>
                <a:chExt cx="2232248" cy="2664296"/>
              </a:xfrm>
            </p:grpSpPr>
            <p:sp>
              <p:nvSpPr>
                <p:cNvPr id="33" name="Cylindre 32"/>
                <p:cNvSpPr/>
                <p:nvPr/>
              </p:nvSpPr>
              <p:spPr>
                <a:xfrm>
                  <a:off x="539552" y="2047705"/>
                  <a:ext cx="2232248" cy="2664296"/>
                </a:xfrm>
                <a:prstGeom prst="can">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34" name="ZoneTexte 33"/>
                <p:cNvSpPr txBox="1"/>
                <p:nvPr/>
              </p:nvSpPr>
              <p:spPr>
                <a:xfrm>
                  <a:off x="667764" y="2077731"/>
                  <a:ext cx="1823309" cy="655562"/>
                </a:xfrm>
                <a:prstGeom prst="rect">
                  <a:avLst/>
                </a:prstGeom>
                <a:noFill/>
              </p:spPr>
              <p:txBody>
                <a:bodyPr wrap="none" rtlCol="0">
                  <a:spAutoFit/>
                </a:bodyPr>
                <a:lstStyle/>
                <a:p>
                  <a:r>
                    <a:rPr lang="fr-FR" sz="700" dirty="0" smtClean="0"/>
                    <a:t>Data </a:t>
                  </a:r>
                  <a:r>
                    <a:rPr lang="fr-FR" sz="700" dirty="0" err="1" smtClean="0"/>
                    <a:t>Staging</a:t>
                  </a:r>
                  <a:endParaRPr lang="fr-FR" sz="700" dirty="0"/>
                </a:p>
              </p:txBody>
            </p:sp>
            <p:grpSp>
              <p:nvGrpSpPr>
                <p:cNvPr id="35" name="Groupe 34"/>
                <p:cNvGrpSpPr/>
                <p:nvPr/>
              </p:nvGrpSpPr>
              <p:grpSpPr>
                <a:xfrm>
                  <a:off x="809238" y="2783723"/>
                  <a:ext cx="821380" cy="713182"/>
                  <a:chOff x="3503328" y="1906144"/>
                  <a:chExt cx="2496228" cy="2565637"/>
                </a:xfrm>
              </p:grpSpPr>
              <p:sp>
                <p:nvSpPr>
                  <p:cNvPr id="37" name="Rectangle 36"/>
                  <p:cNvSpPr/>
                  <p:nvPr/>
                </p:nvSpPr>
                <p:spPr>
                  <a:xfrm>
                    <a:off x="3503328" y="190614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sp>
                <p:nvSpPr>
                  <p:cNvPr id="38" name="Rectangle 37"/>
                  <p:cNvSpPr/>
                  <p:nvPr/>
                </p:nvSpPr>
                <p:spPr>
                  <a:xfrm>
                    <a:off x="3665532" y="2467301"/>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sp>
                <p:nvSpPr>
                  <p:cNvPr id="39" name="Rectangle 38"/>
                  <p:cNvSpPr/>
                  <p:nvPr/>
                </p:nvSpPr>
                <p:spPr>
                  <a:xfrm>
                    <a:off x="3809548" y="2992357"/>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sp>
                <p:nvSpPr>
                  <p:cNvPr id="40" name="Rectangle 39"/>
                  <p:cNvSpPr/>
                  <p:nvPr/>
                </p:nvSpPr>
                <p:spPr>
                  <a:xfrm>
                    <a:off x="3961948" y="3629624"/>
                    <a:ext cx="2037608" cy="842157"/>
                  </a:xfrm>
                  <a:prstGeom prst="rect">
                    <a:avLst/>
                  </a:prstGeom>
                  <a:solidFill>
                    <a:schemeClr val="accent5">
                      <a:lumMod val="75000"/>
                    </a:schemeClr>
                  </a:solidFill>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fr-FR" sz="1400" dirty="0"/>
                  </a:p>
                </p:txBody>
              </p:sp>
            </p:grpSp>
            <p:sp>
              <p:nvSpPr>
                <p:cNvPr id="36" name="Cylindre 35"/>
                <p:cNvSpPr/>
                <p:nvPr/>
              </p:nvSpPr>
              <p:spPr>
                <a:xfrm>
                  <a:off x="1617650" y="3689420"/>
                  <a:ext cx="777644" cy="823441"/>
                </a:xfrm>
                <a:prstGeom prst="can">
                  <a:avLst/>
                </a:prstGeom>
                <a:solidFill>
                  <a:srgbClr val="C00000"/>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grpSp>
          <p:sp>
            <p:nvSpPr>
              <p:cNvPr id="30" name="Cylindre 29"/>
              <p:cNvSpPr/>
              <p:nvPr/>
            </p:nvSpPr>
            <p:spPr>
              <a:xfrm>
                <a:off x="94872" y="1625991"/>
                <a:ext cx="432048" cy="428089"/>
              </a:xfrm>
              <a:prstGeom prst="can">
                <a:avLst/>
              </a:prstGeom>
              <a:solidFill>
                <a:srgbClr val="C00000"/>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31" name="Flèche droite 30"/>
              <p:cNvSpPr/>
              <p:nvPr/>
            </p:nvSpPr>
            <p:spPr>
              <a:xfrm rot="3507187">
                <a:off x="772148" y="1690152"/>
                <a:ext cx="177001" cy="110716"/>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32" name="Flèche droite 31"/>
              <p:cNvSpPr/>
              <p:nvPr/>
            </p:nvSpPr>
            <p:spPr>
              <a:xfrm rot="1175671">
                <a:off x="370761" y="2091420"/>
                <a:ext cx="210322" cy="74228"/>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grpSp>
      </p:grpSp>
      <p:sp>
        <p:nvSpPr>
          <p:cNvPr id="46" name="ZoneTexte 45"/>
          <p:cNvSpPr txBox="1"/>
          <p:nvPr/>
        </p:nvSpPr>
        <p:spPr>
          <a:xfrm>
            <a:off x="234811" y="5433613"/>
            <a:ext cx="2084456" cy="584775"/>
          </a:xfrm>
          <a:prstGeom prst="rect">
            <a:avLst/>
          </a:prstGeom>
          <a:noFill/>
        </p:spPr>
        <p:txBody>
          <a:bodyPr wrap="square" rtlCol="0">
            <a:spAutoFit/>
          </a:bodyPr>
          <a:lstStyle/>
          <a:p>
            <a:pPr algn="ctr"/>
            <a:r>
              <a:rPr lang="fr-FR" sz="1600" dirty="0" smtClean="0">
                <a:solidFill>
                  <a:schemeClr val="tx1">
                    <a:lumMod val="65000"/>
                    <a:lumOff val="35000"/>
                  </a:schemeClr>
                </a:solidFill>
              </a:rPr>
              <a:t>Tableau analyses du projet ANDRA</a:t>
            </a:r>
            <a:endParaRPr lang="fr-FR" sz="1600" dirty="0">
              <a:solidFill>
                <a:schemeClr val="tx1">
                  <a:lumMod val="65000"/>
                  <a:lumOff val="35000"/>
                </a:schemeClr>
              </a:solidFill>
            </a:endParaRPr>
          </a:p>
        </p:txBody>
      </p:sp>
      <p:pic>
        <p:nvPicPr>
          <p:cNvPr id="6147"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81171" y="2636912"/>
            <a:ext cx="2333625" cy="215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9"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40786" y="1417770"/>
            <a:ext cx="1608585" cy="10391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21790" y="4965593"/>
            <a:ext cx="1769118" cy="6494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 name="Picture 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21790" y="1550372"/>
            <a:ext cx="1860926" cy="848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2"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99550" y="4854605"/>
            <a:ext cx="1749821" cy="8713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8" name="Connecteur droit 47"/>
          <p:cNvCxnSpPr>
            <a:stCxn id="6147" idx="1"/>
            <a:endCxn id="49" idx="2"/>
          </p:cNvCxnSpPr>
          <p:nvPr/>
        </p:nvCxnSpPr>
        <p:spPr>
          <a:xfrm flipH="1" flipV="1">
            <a:off x="5145079" y="2456893"/>
            <a:ext cx="436092" cy="1256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necteur droit 53"/>
          <p:cNvCxnSpPr>
            <a:stCxn id="6147" idx="1"/>
            <a:endCxn id="52" idx="0"/>
          </p:cNvCxnSpPr>
          <p:nvPr/>
        </p:nvCxnSpPr>
        <p:spPr>
          <a:xfrm flipH="1">
            <a:off x="5074461" y="3713237"/>
            <a:ext cx="506710" cy="11413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Connecteur droit 55"/>
          <p:cNvCxnSpPr>
            <a:stCxn id="6147" idx="3"/>
            <a:endCxn id="51" idx="2"/>
          </p:cNvCxnSpPr>
          <p:nvPr/>
        </p:nvCxnSpPr>
        <p:spPr>
          <a:xfrm flipV="1">
            <a:off x="7914796" y="2399335"/>
            <a:ext cx="237457" cy="13139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Connecteur droit 57"/>
          <p:cNvCxnSpPr>
            <a:stCxn id="6147" idx="3"/>
            <a:endCxn id="50" idx="0"/>
          </p:cNvCxnSpPr>
          <p:nvPr/>
        </p:nvCxnSpPr>
        <p:spPr>
          <a:xfrm>
            <a:off x="7914796" y="3713237"/>
            <a:ext cx="191553" cy="12523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ZoneTexte 62"/>
          <p:cNvSpPr txBox="1"/>
          <p:nvPr/>
        </p:nvSpPr>
        <p:spPr>
          <a:xfrm>
            <a:off x="5588197" y="5713844"/>
            <a:ext cx="2626040" cy="338554"/>
          </a:xfrm>
          <a:prstGeom prst="rect">
            <a:avLst/>
          </a:prstGeom>
          <a:noFill/>
        </p:spPr>
        <p:txBody>
          <a:bodyPr wrap="none" rtlCol="0">
            <a:spAutoFit/>
          </a:bodyPr>
          <a:lstStyle/>
          <a:p>
            <a:r>
              <a:rPr lang="fr-FR" sz="1600" dirty="0" smtClean="0">
                <a:solidFill>
                  <a:schemeClr val="tx1">
                    <a:lumMod val="75000"/>
                    <a:lumOff val="25000"/>
                  </a:schemeClr>
                </a:solidFill>
              </a:rPr>
              <a:t>Data </a:t>
            </a:r>
            <a:r>
              <a:rPr lang="fr-FR" sz="1600" dirty="0" err="1" smtClean="0">
                <a:solidFill>
                  <a:schemeClr val="tx1">
                    <a:lumMod val="75000"/>
                    <a:lumOff val="25000"/>
                  </a:schemeClr>
                </a:solidFill>
              </a:rPr>
              <a:t>Mart</a:t>
            </a:r>
            <a:r>
              <a:rPr lang="fr-FR" sz="1600" dirty="0" smtClean="0">
                <a:solidFill>
                  <a:schemeClr val="tx1">
                    <a:lumMod val="75000"/>
                    <a:lumOff val="25000"/>
                  </a:schemeClr>
                </a:solidFill>
              </a:rPr>
              <a:t> analyses RMQS</a:t>
            </a:r>
            <a:endParaRPr lang="fr-FR" sz="1600" dirty="0">
              <a:solidFill>
                <a:schemeClr val="tx1">
                  <a:lumMod val="75000"/>
                  <a:lumOff val="25000"/>
                </a:schemeClr>
              </a:solidFill>
            </a:endParaRPr>
          </a:p>
        </p:txBody>
      </p:sp>
      <p:sp>
        <p:nvSpPr>
          <p:cNvPr id="6144" name="Flèche droite 6143"/>
          <p:cNvSpPr/>
          <p:nvPr/>
        </p:nvSpPr>
        <p:spPr>
          <a:xfrm rot="2338725">
            <a:off x="3142000" y="2871928"/>
            <a:ext cx="2320484" cy="582562"/>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sz="1400" dirty="0" smtClean="0"/>
              <a:t>Agrégation/transformation</a:t>
            </a:r>
            <a:endParaRPr lang="fr-FR" sz="1400" dirty="0"/>
          </a:p>
        </p:txBody>
      </p:sp>
      <p:sp>
        <p:nvSpPr>
          <p:cNvPr id="6149" name="Flèche gauche 6148"/>
          <p:cNvSpPr/>
          <p:nvPr/>
        </p:nvSpPr>
        <p:spPr>
          <a:xfrm>
            <a:off x="2580757" y="3995889"/>
            <a:ext cx="1808613" cy="576064"/>
          </a:xfrm>
          <a:prstGeom prst="leftArrow">
            <a:avLst/>
          </a:prstGeom>
        </p:spPr>
        <p:style>
          <a:lnRef idx="1">
            <a:schemeClr val="dk1"/>
          </a:lnRef>
          <a:fillRef idx="2">
            <a:schemeClr val="dk1"/>
          </a:fillRef>
          <a:effectRef idx="1">
            <a:schemeClr val="dk1"/>
          </a:effectRef>
          <a:fontRef idx="minor">
            <a:schemeClr val="dk1"/>
          </a:fontRef>
        </p:style>
        <p:txBody>
          <a:bodyPr rtlCol="0" anchor="ctr"/>
          <a:lstStyle/>
          <a:p>
            <a:pPr algn="ctr"/>
            <a:r>
              <a:rPr lang="fr-FR" sz="1400" dirty="0" smtClean="0"/>
              <a:t>Filtre/sélection</a:t>
            </a:r>
            <a:endParaRPr lang="fr-FR" sz="1400" dirty="0"/>
          </a:p>
        </p:txBody>
      </p:sp>
      <p:pic>
        <p:nvPicPr>
          <p:cNvPr id="1026"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0226" y="3271438"/>
            <a:ext cx="2333625" cy="2162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5548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14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63" grpId="0"/>
      <p:bldP spid="6144" grpId="0" animBg="1"/>
      <p:bldP spid="614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millet\workspace\CDD_DataWarehouse\Reunions\AG_Juin2014\figures\modele J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64483" y="1124744"/>
            <a:ext cx="6768752" cy="4864674"/>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p:cNvSpPr txBox="1">
            <a:spLocks noChangeArrowheads="1"/>
          </p:cNvSpPr>
          <p:nvPr/>
        </p:nvSpPr>
        <p:spPr bwMode="auto">
          <a:xfrm>
            <a:off x="539552" y="260350"/>
            <a:ext cx="7416553" cy="523220"/>
          </a:xfrm>
          <a:prstGeom prst="rect">
            <a:avLst/>
          </a:prstGeom>
          <a:solidFill>
            <a:schemeClr val="bg1"/>
          </a:solidFill>
          <a:ln w="9525">
            <a:noFill/>
            <a:miter lim="800000"/>
            <a:headEnd/>
            <a:tailEnd/>
          </a:ln>
        </p:spPr>
        <p:txBody>
          <a:bodyPr wrap="square">
            <a:spAutoFit/>
          </a:bodyPr>
          <a:lstStyle/>
          <a:p>
            <a:r>
              <a:rPr lang="fr-FR" sz="2800" b="1" dirty="0" smtClean="0">
                <a:solidFill>
                  <a:srgbClr val="6F9D20"/>
                </a:solidFill>
                <a:cs typeface="Arial" charset="0"/>
              </a:rPr>
              <a:t>L’entrepôt : support des services web</a:t>
            </a:r>
          </a:p>
        </p:txBody>
      </p:sp>
      <p:sp>
        <p:nvSpPr>
          <p:cNvPr id="3" name="ZoneTexte 2"/>
          <p:cNvSpPr txBox="1"/>
          <p:nvPr/>
        </p:nvSpPr>
        <p:spPr>
          <a:xfrm>
            <a:off x="8083541" y="5948322"/>
            <a:ext cx="830035" cy="276999"/>
          </a:xfrm>
          <a:prstGeom prst="rect">
            <a:avLst/>
          </a:prstGeom>
          <a:noFill/>
        </p:spPr>
        <p:txBody>
          <a:bodyPr wrap="none" rtlCol="0">
            <a:spAutoFit/>
          </a:bodyPr>
          <a:lstStyle/>
          <a:p>
            <a:r>
              <a:rPr lang="fr-FR" sz="1200" dirty="0" smtClean="0"/>
              <a:t>JPA 2014</a:t>
            </a:r>
            <a:endParaRPr lang="fr-FR" sz="1200" dirty="0"/>
          </a:p>
        </p:txBody>
      </p:sp>
      <p:sp>
        <p:nvSpPr>
          <p:cNvPr id="5" name="ZoneTexte 4"/>
          <p:cNvSpPr txBox="1"/>
          <p:nvPr/>
        </p:nvSpPr>
        <p:spPr>
          <a:xfrm>
            <a:off x="-71736" y="1844824"/>
            <a:ext cx="2251209" cy="3539430"/>
          </a:xfrm>
          <a:prstGeom prst="rect">
            <a:avLst/>
          </a:prstGeom>
          <a:noFill/>
        </p:spPr>
        <p:txBody>
          <a:bodyPr wrap="square" rtlCol="0">
            <a:spAutoFit/>
          </a:bodyPr>
          <a:lstStyle/>
          <a:p>
            <a:pPr marL="285750" indent="-285750">
              <a:buFont typeface="Wingdings" panose="05000000000000000000" pitchFamily="2" charset="2"/>
              <a:buChar char="Ø"/>
            </a:pPr>
            <a:r>
              <a:rPr lang="fr-FR" sz="1600" dirty="0" smtClean="0">
                <a:solidFill>
                  <a:schemeClr val="tx1">
                    <a:lumMod val="65000"/>
                    <a:lumOff val="35000"/>
                  </a:schemeClr>
                </a:solidFill>
              </a:rPr>
              <a:t>Projet dans le cadre d’un contrat ADEME</a:t>
            </a:r>
          </a:p>
          <a:p>
            <a:pPr marL="285750" indent="-285750">
              <a:buFont typeface="Wingdings" panose="05000000000000000000" pitchFamily="2" charset="2"/>
              <a:buChar char="Ø"/>
            </a:pPr>
            <a:endParaRPr lang="fr-FR" sz="1600" dirty="0">
              <a:solidFill>
                <a:schemeClr val="tx1">
                  <a:lumMod val="65000"/>
                  <a:lumOff val="35000"/>
                </a:schemeClr>
              </a:solidFill>
            </a:endParaRPr>
          </a:p>
          <a:p>
            <a:pPr marL="285750" indent="-285750">
              <a:buFont typeface="Wingdings" panose="05000000000000000000" pitchFamily="2" charset="2"/>
              <a:buChar char="Ø"/>
            </a:pPr>
            <a:r>
              <a:rPr lang="fr-FR" sz="1600" dirty="0" smtClean="0">
                <a:solidFill>
                  <a:schemeClr val="tx1">
                    <a:lumMod val="65000"/>
                    <a:lumOff val="35000"/>
                  </a:schemeClr>
                </a:solidFill>
              </a:rPr>
              <a:t>Moi : gestion entrepôt de données</a:t>
            </a:r>
          </a:p>
          <a:p>
            <a:pPr marL="285750" indent="-285750">
              <a:buFont typeface="Wingdings" panose="05000000000000000000" pitchFamily="2" charset="2"/>
              <a:buChar char="Ø"/>
            </a:pPr>
            <a:endParaRPr lang="fr-FR" sz="1600" dirty="0">
              <a:solidFill>
                <a:schemeClr val="tx1">
                  <a:lumMod val="65000"/>
                  <a:lumOff val="35000"/>
                </a:schemeClr>
              </a:solidFill>
            </a:endParaRPr>
          </a:p>
          <a:p>
            <a:pPr marL="285750" indent="-285750">
              <a:buFont typeface="Wingdings" panose="05000000000000000000" pitchFamily="2" charset="2"/>
              <a:buChar char="Ø"/>
            </a:pPr>
            <a:r>
              <a:rPr lang="fr-FR" sz="1600" dirty="0" smtClean="0">
                <a:solidFill>
                  <a:schemeClr val="tx1">
                    <a:lumMod val="65000"/>
                    <a:lumOff val="35000"/>
                  </a:schemeClr>
                </a:solidFill>
              </a:rPr>
              <a:t>J-B : gestion diffusion des services web</a:t>
            </a:r>
          </a:p>
          <a:p>
            <a:pPr marL="285750" indent="-285750">
              <a:buFont typeface="Wingdings" panose="05000000000000000000" pitchFamily="2" charset="2"/>
              <a:buChar char="Ø"/>
            </a:pPr>
            <a:endParaRPr lang="fr-FR" sz="1600" dirty="0">
              <a:solidFill>
                <a:schemeClr val="tx1">
                  <a:lumMod val="65000"/>
                  <a:lumOff val="35000"/>
                </a:schemeClr>
              </a:solidFill>
            </a:endParaRPr>
          </a:p>
          <a:p>
            <a:pPr marL="285750" indent="-285750">
              <a:buFont typeface="Wingdings" panose="05000000000000000000" pitchFamily="2" charset="2"/>
              <a:buChar char="Ø"/>
            </a:pPr>
            <a:r>
              <a:rPr lang="fr-FR" sz="1600" dirty="0" smtClean="0">
                <a:solidFill>
                  <a:schemeClr val="tx1">
                    <a:lumMod val="65000"/>
                    <a:lumOff val="35000"/>
                  </a:schemeClr>
                </a:solidFill>
              </a:rPr>
              <a:t>Autre exemple : support de </a:t>
            </a:r>
            <a:r>
              <a:rPr lang="fr-FR" sz="1600" dirty="0" err="1" smtClean="0">
                <a:solidFill>
                  <a:schemeClr val="tx1">
                    <a:lumMod val="65000"/>
                    <a:lumOff val="35000"/>
                  </a:schemeClr>
                </a:solidFill>
              </a:rPr>
              <a:t>GeoSol</a:t>
            </a:r>
            <a:endParaRPr lang="fr-FR" sz="1600" dirty="0" smtClean="0">
              <a:solidFill>
                <a:schemeClr val="tx1">
                  <a:lumMod val="65000"/>
                  <a:lumOff val="35000"/>
                </a:schemeClr>
              </a:solidFill>
            </a:endParaRPr>
          </a:p>
        </p:txBody>
      </p:sp>
    </p:spTree>
    <p:extLst>
      <p:ext uri="{BB962C8B-B14F-4D97-AF65-F5344CB8AC3E}">
        <p14:creationId xmlns:p14="http://schemas.microsoft.com/office/powerpoint/2010/main" val="392358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3230</TotalTime>
  <Words>1722</Words>
  <Application>Microsoft Office PowerPoint</Application>
  <PresentationFormat>Affichage à l'écran (4:3)</PresentationFormat>
  <Paragraphs>266</Paragraphs>
  <Slides>13</Slides>
  <Notes>13</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Maison</dc:creator>
  <cp:lastModifiedBy>Florent Millet</cp:lastModifiedBy>
  <cp:revision>296</cp:revision>
  <dcterms:created xsi:type="dcterms:W3CDTF">2013-02-12T09:22:20Z</dcterms:created>
  <dcterms:modified xsi:type="dcterms:W3CDTF">2014-06-17T14:43:25Z</dcterms:modified>
</cp:coreProperties>
</file>